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8" r:id="rId16"/>
    <p:sldId id="283" r:id="rId17"/>
    <p:sldId id="284" r:id="rId18"/>
    <p:sldId id="277" r:id="rId19"/>
    <p:sldId id="280" r:id="rId20"/>
    <p:sldId id="271" r:id="rId21"/>
    <p:sldId id="272" r:id="rId22"/>
    <p:sldId id="273" r:id="rId23"/>
    <p:sldId id="274" r:id="rId24"/>
    <p:sldId id="275" r:id="rId25"/>
    <p:sldId id="276" r:id="rId26"/>
    <p:sldId id="281" r:id="rId27"/>
    <p:sldId id="282" r:id="rId28"/>
    <p:sldId id="279" r:id="rId29"/>
    <p:sldId id="270" r:id="rId30"/>
  </p:sldIdLst>
  <p:sldSz cx="18288000" cy="10287000"/>
  <p:notesSz cx="6858000" cy="9144000"/>
  <p:embeddedFontLst>
    <p:embeddedFont>
      <p:font typeface="Archivo Black" panose="020B0604020202020204" charset="0"/>
      <p:regular r:id="rId32"/>
    </p:embeddedFont>
    <p:embeddedFont>
      <p:font typeface="Arimo" panose="020B0604020202020204" charset="0"/>
      <p:regular r:id="rId33"/>
    </p:embeddedFont>
    <p:embeddedFont>
      <p:font typeface="Arimo Bold" panose="020B0604020202020204" charset="0"/>
      <p:regular r:id="rId34"/>
    </p:embeddedFont>
    <p:embeddedFont>
      <p:font typeface="Cambria" panose="02040503050406030204" pitchFamily="18" charset="0"/>
      <p:regular r:id="rId35"/>
      <p:bold r:id="rId36"/>
      <p:italic r:id="rId37"/>
      <p:boldItalic r:id="rId38"/>
    </p:embeddedFont>
    <p:embeddedFont>
      <p:font typeface="Canva Sans" panose="020B0604020202020204" charset="0"/>
      <p:regular r:id="rId39"/>
    </p:embeddedFont>
    <p:embeddedFont>
      <p:font typeface="Canva Sans Bold" panose="020B0604020202020204" charset="0"/>
      <p:regular r:id="rId40"/>
    </p:embeddedFont>
    <p:embeddedFont>
      <p:font typeface="DM Sans" pitchFamily="2" charset="0"/>
      <p:regular r:id="rId41"/>
      <p:bold r:id="rId42"/>
      <p:italic r:id="rId43"/>
      <p:boldItalic r:id="rId44"/>
    </p:embeddedFont>
    <p:embeddedFont>
      <p:font typeface="DM Sans Bold" charset="0"/>
      <p:regular r:id="rId45"/>
    </p:embeddedFont>
    <p:embeddedFont>
      <p:font typeface="IBM Plex Sans Bold" panose="020B0604020202020204" charset="0"/>
      <p:regular r:id="rId46"/>
    </p:embeddedFont>
    <p:embeddedFont>
      <p:font typeface="Oswald Bold" panose="020B0604020202020204" charset="0"/>
      <p:regular r:id="rId47"/>
    </p:embeddedFont>
    <p:embeddedFont>
      <p:font typeface="Trirong" panose="00000500000000000000" pitchFamily="2" charset="-34"/>
      <p:regular r:id="rId48"/>
      <p:bold r:id="rId49"/>
      <p:italic r:id="rId50"/>
      <p:boldItalic r:id="rId51"/>
    </p:embeddedFont>
    <p:embeddedFont>
      <p:font typeface="TT Rounds Condensed" panose="020B0604020202020204" charset="0"/>
      <p:regular r:id="rId52"/>
    </p:embeddedFont>
    <p:embeddedFont>
      <p:font typeface="TT Rounds Condensed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66" autoAdjust="0"/>
    <p:restoredTop sz="94622" autoAdjust="0"/>
  </p:normalViewPr>
  <p:slideViewPr>
    <p:cSldViewPr>
      <p:cViewPr varScale="1">
        <p:scale>
          <a:sx n="56" d="100"/>
          <a:sy n="56" d="100"/>
        </p:scale>
        <p:origin x="279"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a:p>
            <a:r>
              <a:rPr lang="en-US"/>
              <a:t>DATE </a:t>
            </a:r>
          </a:p>
          <a:p>
            <a:r>
              <a:rPr lang="en-US"/>
              <a:t>DYPCOE                         VOTING SYSTEM FOR GENERAL ELECTION                PBL2       SEM 4                                                              </a:t>
            </a:r>
          </a:p>
          <a:p>
            <a:r>
              <a:rPr lang="en-US"/>
              <a:t>08-02-2024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600780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827211">
            <a:off x="14295600" y="-2005524"/>
            <a:ext cx="7984799" cy="6068448"/>
            <a:chOff x="0" y="0"/>
            <a:chExt cx="10646399" cy="8091264"/>
          </a:xfrm>
        </p:grpSpPr>
        <p:sp>
          <p:nvSpPr>
            <p:cNvPr id="3" name="Freeform 3"/>
            <p:cNvSpPr/>
            <p:nvPr/>
          </p:nvSpPr>
          <p:spPr>
            <a:xfrm>
              <a:off x="0" y="0"/>
              <a:ext cx="10646410" cy="8091297"/>
            </a:xfrm>
            <a:custGeom>
              <a:avLst/>
              <a:gdLst/>
              <a:ahLst/>
              <a:cxnLst/>
              <a:rect l="l" t="t" r="r" b="b"/>
              <a:pathLst>
                <a:path w="10646410" h="8091297">
                  <a:moveTo>
                    <a:pt x="0" y="0"/>
                  </a:moveTo>
                  <a:lnTo>
                    <a:pt x="10646410" y="0"/>
                  </a:lnTo>
                  <a:lnTo>
                    <a:pt x="10646410" y="8091297"/>
                  </a:lnTo>
                  <a:lnTo>
                    <a:pt x="0" y="8091297"/>
                  </a:lnTo>
                  <a:lnTo>
                    <a:pt x="0" y="0"/>
                  </a:lnTo>
                  <a:close/>
                </a:path>
              </a:pathLst>
            </a:custGeom>
            <a:blipFill>
              <a:blip r:embed="rId2"/>
              <a:stretch>
                <a:fillRect t="-28" b="-27"/>
              </a:stretch>
            </a:blipFill>
          </p:spPr>
        </p:sp>
      </p:grpSp>
      <p:grpSp>
        <p:nvGrpSpPr>
          <p:cNvPr id="4" name="Group 4"/>
          <p:cNvGrpSpPr/>
          <p:nvPr/>
        </p:nvGrpSpPr>
        <p:grpSpPr>
          <a:xfrm rot="-6422757">
            <a:off x="-3518081" y="6224076"/>
            <a:ext cx="7984799" cy="6068448"/>
            <a:chOff x="0" y="0"/>
            <a:chExt cx="10646399" cy="8091264"/>
          </a:xfrm>
        </p:grpSpPr>
        <p:sp>
          <p:nvSpPr>
            <p:cNvPr id="5" name="Freeform 5"/>
            <p:cNvSpPr/>
            <p:nvPr/>
          </p:nvSpPr>
          <p:spPr>
            <a:xfrm>
              <a:off x="0" y="0"/>
              <a:ext cx="10646410" cy="8091297"/>
            </a:xfrm>
            <a:custGeom>
              <a:avLst/>
              <a:gdLst/>
              <a:ahLst/>
              <a:cxnLst/>
              <a:rect l="l" t="t" r="r" b="b"/>
              <a:pathLst>
                <a:path w="10646410" h="8091297">
                  <a:moveTo>
                    <a:pt x="0" y="0"/>
                  </a:moveTo>
                  <a:lnTo>
                    <a:pt x="10646410" y="0"/>
                  </a:lnTo>
                  <a:lnTo>
                    <a:pt x="10646410" y="8091297"/>
                  </a:lnTo>
                  <a:lnTo>
                    <a:pt x="0" y="8091297"/>
                  </a:lnTo>
                  <a:lnTo>
                    <a:pt x="0" y="0"/>
                  </a:lnTo>
                  <a:close/>
                </a:path>
              </a:pathLst>
            </a:custGeom>
            <a:blipFill>
              <a:blip r:embed="rId2"/>
              <a:stretch>
                <a:fillRect t="-28" b="-27"/>
              </a:stretch>
            </a:blipFill>
          </p:spPr>
        </p:sp>
      </p:grpSp>
      <p:grpSp>
        <p:nvGrpSpPr>
          <p:cNvPr id="6" name="Group 6"/>
          <p:cNvGrpSpPr/>
          <p:nvPr/>
        </p:nvGrpSpPr>
        <p:grpSpPr>
          <a:xfrm>
            <a:off x="403759" y="655838"/>
            <a:ext cx="2551917" cy="2043149"/>
            <a:chOff x="0" y="0"/>
            <a:chExt cx="3402556" cy="2724199"/>
          </a:xfrm>
        </p:grpSpPr>
        <p:sp>
          <p:nvSpPr>
            <p:cNvPr id="7" name="Freeform 7"/>
            <p:cNvSpPr/>
            <p:nvPr/>
          </p:nvSpPr>
          <p:spPr>
            <a:xfrm>
              <a:off x="0" y="0"/>
              <a:ext cx="3402584" cy="2724150"/>
            </a:xfrm>
            <a:custGeom>
              <a:avLst/>
              <a:gdLst/>
              <a:ahLst/>
              <a:cxnLst/>
              <a:rect l="l" t="t" r="r" b="b"/>
              <a:pathLst>
                <a:path w="3402584" h="2724150">
                  <a:moveTo>
                    <a:pt x="0" y="0"/>
                  </a:moveTo>
                  <a:lnTo>
                    <a:pt x="3402584" y="0"/>
                  </a:lnTo>
                  <a:lnTo>
                    <a:pt x="3402584" y="2724150"/>
                  </a:lnTo>
                  <a:lnTo>
                    <a:pt x="0" y="2724150"/>
                  </a:lnTo>
                  <a:lnTo>
                    <a:pt x="0" y="0"/>
                  </a:lnTo>
                  <a:close/>
                </a:path>
              </a:pathLst>
            </a:custGeom>
            <a:blipFill>
              <a:blip r:embed="rId3"/>
              <a:stretch>
                <a:fillRect b="-1"/>
              </a:stretch>
            </a:blipFill>
          </p:spPr>
        </p:sp>
      </p:grpSp>
      <p:sp>
        <p:nvSpPr>
          <p:cNvPr id="8" name="TextBox 8"/>
          <p:cNvSpPr txBox="1"/>
          <p:nvPr/>
        </p:nvSpPr>
        <p:spPr>
          <a:xfrm>
            <a:off x="2921040" y="790215"/>
            <a:ext cx="12111622" cy="1869647"/>
          </a:xfrm>
          <a:prstGeom prst="rect">
            <a:avLst/>
          </a:prstGeom>
        </p:spPr>
        <p:txBody>
          <a:bodyPr lIns="0" tIns="0" rIns="0" bIns="0" rtlCol="0" anchor="t">
            <a:spAutoFit/>
          </a:bodyPr>
          <a:lstStyle/>
          <a:p>
            <a:pPr algn="ctr">
              <a:lnSpc>
                <a:spcPts val="5109"/>
              </a:lnSpc>
            </a:pPr>
            <a:r>
              <a:rPr lang="en-US" sz="5109">
                <a:solidFill>
                  <a:srgbClr val="000000"/>
                </a:solidFill>
                <a:latin typeface="IBM Plex Sans Bold"/>
              </a:rPr>
              <a:t>D.Y. PATIL COLLEGE OF</a:t>
            </a:r>
          </a:p>
          <a:p>
            <a:pPr algn="ctr">
              <a:lnSpc>
                <a:spcPts val="5109"/>
              </a:lnSpc>
            </a:pPr>
            <a:r>
              <a:rPr lang="en-US" sz="5109">
                <a:solidFill>
                  <a:srgbClr val="000000"/>
                </a:solidFill>
                <a:latin typeface="IBM Plex Sans Bold"/>
              </a:rPr>
              <a:t>ENGINEERING, AKURDI , PUNE.</a:t>
            </a:r>
          </a:p>
          <a:p>
            <a:pPr algn="ctr">
              <a:lnSpc>
                <a:spcPts val="5109"/>
              </a:lnSpc>
            </a:pPr>
            <a:r>
              <a:rPr lang="en-US" sz="5109">
                <a:solidFill>
                  <a:srgbClr val="000000"/>
                </a:solidFill>
                <a:latin typeface="IBM Plex Sans Bold"/>
              </a:rPr>
              <a:t>Department of Computer Engineering</a:t>
            </a:r>
          </a:p>
        </p:txBody>
      </p:sp>
      <p:sp>
        <p:nvSpPr>
          <p:cNvPr id="9" name="TextBox 9"/>
          <p:cNvSpPr txBox="1"/>
          <p:nvPr/>
        </p:nvSpPr>
        <p:spPr>
          <a:xfrm>
            <a:off x="3058073" y="3022406"/>
            <a:ext cx="12171854" cy="1063433"/>
          </a:xfrm>
          <a:prstGeom prst="rect">
            <a:avLst/>
          </a:prstGeom>
        </p:spPr>
        <p:txBody>
          <a:bodyPr lIns="0" tIns="0" rIns="0" bIns="0" rtlCol="0" anchor="t">
            <a:spAutoFit/>
          </a:bodyPr>
          <a:lstStyle/>
          <a:p>
            <a:pPr algn="ctr">
              <a:lnSpc>
                <a:spcPts val="3985"/>
              </a:lnSpc>
            </a:pPr>
            <a:r>
              <a:rPr lang="en-US" sz="3321">
                <a:solidFill>
                  <a:srgbClr val="000000"/>
                </a:solidFill>
                <a:latin typeface="Canva Sans Bold"/>
              </a:rPr>
              <a:t>Topic of Mini-Project :- Voting system for General Elections</a:t>
            </a:r>
          </a:p>
          <a:p>
            <a:pPr algn="ctr">
              <a:lnSpc>
                <a:spcPts val="4648"/>
              </a:lnSpc>
            </a:pPr>
            <a:endParaRPr lang="en-US" sz="3321">
              <a:solidFill>
                <a:srgbClr val="000000"/>
              </a:solidFill>
              <a:latin typeface="Canva Sans Bold"/>
            </a:endParaRPr>
          </a:p>
        </p:txBody>
      </p:sp>
      <p:sp>
        <p:nvSpPr>
          <p:cNvPr id="10" name="TextBox 10"/>
          <p:cNvSpPr txBox="1"/>
          <p:nvPr/>
        </p:nvSpPr>
        <p:spPr>
          <a:xfrm>
            <a:off x="474318" y="4103384"/>
            <a:ext cx="3564281" cy="1097884"/>
          </a:xfrm>
          <a:prstGeom prst="rect">
            <a:avLst/>
          </a:prstGeom>
        </p:spPr>
        <p:txBody>
          <a:bodyPr lIns="0" tIns="0" rIns="0" bIns="0" rtlCol="0" anchor="t">
            <a:spAutoFit/>
          </a:bodyPr>
          <a:lstStyle/>
          <a:p>
            <a:pPr algn="ctr">
              <a:lnSpc>
                <a:spcPts val="4152"/>
              </a:lnSpc>
            </a:pPr>
            <a:r>
              <a:rPr lang="en-US" sz="2966">
                <a:solidFill>
                  <a:srgbClr val="000000"/>
                </a:solidFill>
                <a:latin typeface="Canva Sans Bold"/>
              </a:rPr>
              <a:t>Semester 4 </a:t>
            </a:r>
          </a:p>
          <a:p>
            <a:pPr algn="ctr">
              <a:lnSpc>
                <a:spcPts val="4152"/>
              </a:lnSpc>
            </a:pPr>
            <a:r>
              <a:rPr lang="en-US" sz="2966">
                <a:solidFill>
                  <a:srgbClr val="A6A6A6"/>
                </a:solidFill>
                <a:latin typeface="Canva Sans Bold"/>
              </a:rPr>
              <a:t>(Class:- SE-A)  </a:t>
            </a:r>
          </a:p>
        </p:txBody>
      </p:sp>
      <p:sp>
        <p:nvSpPr>
          <p:cNvPr id="11" name="TextBox 11"/>
          <p:cNvSpPr txBox="1"/>
          <p:nvPr/>
        </p:nvSpPr>
        <p:spPr>
          <a:xfrm>
            <a:off x="15229927" y="4205019"/>
            <a:ext cx="2500833" cy="562737"/>
          </a:xfrm>
          <a:prstGeom prst="rect">
            <a:avLst/>
          </a:prstGeom>
        </p:spPr>
        <p:txBody>
          <a:bodyPr lIns="0" tIns="0" rIns="0" bIns="0" rtlCol="0" anchor="t">
            <a:spAutoFit/>
          </a:bodyPr>
          <a:lstStyle/>
          <a:p>
            <a:pPr algn="ctr">
              <a:lnSpc>
                <a:spcPts val="4158"/>
              </a:lnSpc>
            </a:pPr>
            <a:r>
              <a:rPr lang="en-US" sz="2969">
                <a:solidFill>
                  <a:srgbClr val="000000"/>
                </a:solidFill>
                <a:latin typeface="Canva Sans Bold"/>
              </a:rPr>
              <a:t>A.Y – 2023-24</a:t>
            </a:r>
          </a:p>
        </p:txBody>
      </p:sp>
      <p:sp>
        <p:nvSpPr>
          <p:cNvPr id="12" name="TextBox 12"/>
          <p:cNvSpPr txBox="1"/>
          <p:nvPr/>
        </p:nvSpPr>
        <p:spPr>
          <a:xfrm>
            <a:off x="3574634" y="5360700"/>
            <a:ext cx="10744200" cy="4794313"/>
          </a:xfrm>
          <a:prstGeom prst="rect">
            <a:avLst/>
          </a:prstGeom>
        </p:spPr>
        <p:txBody>
          <a:bodyPr lIns="0" tIns="0" rIns="0" bIns="0" rtlCol="0" anchor="t">
            <a:spAutoFit/>
          </a:bodyPr>
          <a:lstStyle/>
          <a:p>
            <a:pPr algn="ctr">
              <a:lnSpc>
                <a:spcPts val="4759"/>
              </a:lnSpc>
            </a:pPr>
            <a:r>
              <a:rPr lang="en-US" sz="3400">
                <a:solidFill>
                  <a:srgbClr val="CB6CE6"/>
                </a:solidFill>
                <a:latin typeface="Canva Sans Bold"/>
              </a:rPr>
              <a:t>Members</a:t>
            </a:r>
          </a:p>
          <a:p>
            <a:pPr algn="ctr">
              <a:lnSpc>
                <a:spcPts val="4620"/>
              </a:lnSpc>
            </a:pPr>
            <a:r>
              <a:rPr lang="en-US" sz="3300">
                <a:solidFill>
                  <a:srgbClr val="000000"/>
                </a:solidFill>
                <a:latin typeface="Canva Sans Bold"/>
              </a:rPr>
              <a:t>Himanshu Gaikwad </a:t>
            </a:r>
            <a:r>
              <a:rPr lang="en-US" sz="3300">
                <a:solidFill>
                  <a:srgbClr val="A6A6A6"/>
                </a:solidFill>
                <a:latin typeface="Canva Sans Bold"/>
              </a:rPr>
              <a:t>(SECO2324A006)</a:t>
            </a:r>
          </a:p>
          <a:p>
            <a:pPr algn="ctr">
              <a:lnSpc>
                <a:spcPts val="4620"/>
              </a:lnSpc>
            </a:pPr>
            <a:r>
              <a:rPr lang="en-US" sz="3300">
                <a:solidFill>
                  <a:srgbClr val="000000"/>
                </a:solidFill>
                <a:latin typeface="Canva Sans Bold"/>
              </a:rPr>
              <a:t>Abhishek Ambekar </a:t>
            </a:r>
            <a:r>
              <a:rPr lang="en-US" sz="3300">
                <a:solidFill>
                  <a:srgbClr val="A6A6A6"/>
                </a:solidFill>
                <a:latin typeface="Canva Sans Bold"/>
              </a:rPr>
              <a:t>(SECO2324A005)</a:t>
            </a:r>
          </a:p>
          <a:p>
            <a:pPr algn="ctr">
              <a:lnSpc>
                <a:spcPts val="4620"/>
              </a:lnSpc>
            </a:pPr>
            <a:r>
              <a:rPr lang="en-US" sz="3300">
                <a:solidFill>
                  <a:srgbClr val="000000"/>
                </a:solidFill>
                <a:latin typeface="Canva Sans Bold"/>
              </a:rPr>
              <a:t>Ashwin Patil             </a:t>
            </a:r>
            <a:r>
              <a:rPr lang="en-US" sz="3300">
                <a:solidFill>
                  <a:srgbClr val="A6A6A6"/>
                </a:solidFill>
                <a:latin typeface="Canva Sans Bold"/>
              </a:rPr>
              <a:t>(SECO2324A008)</a:t>
            </a:r>
          </a:p>
          <a:p>
            <a:pPr algn="ctr">
              <a:lnSpc>
                <a:spcPts val="4620"/>
              </a:lnSpc>
            </a:pPr>
            <a:r>
              <a:rPr lang="en-US" sz="3300">
                <a:solidFill>
                  <a:srgbClr val="000000"/>
                </a:solidFill>
                <a:latin typeface="Canva Sans Bold"/>
              </a:rPr>
              <a:t>Prashant Shejwal   </a:t>
            </a:r>
            <a:r>
              <a:rPr lang="en-US" sz="3300">
                <a:solidFill>
                  <a:srgbClr val="A6A6A6"/>
                </a:solidFill>
                <a:latin typeface="Canva Sans Bold"/>
              </a:rPr>
              <a:t>(SECO2324A018)</a:t>
            </a:r>
          </a:p>
          <a:p>
            <a:pPr algn="ctr">
              <a:lnSpc>
                <a:spcPts val="4759"/>
              </a:lnSpc>
            </a:pPr>
            <a:endParaRPr lang="en-US" sz="3300">
              <a:solidFill>
                <a:srgbClr val="A6A6A6"/>
              </a:solidFill>
              <a:latin typeface="Canva Sans Bold"/>
            </a:endParaRPr>
          </a:p>
          <a:p>
            <a:pPr algn="ctr">
              <a:lnSpc>
                <a:spcPts val="4200"/>
              </a:lnSpc>
            </a:pPr>
            <a:r>
              <a:rPr lang="en-US" sz="3000">
                <a:solidFill>
                  <a:srgbClr val="CB6CE6"/>
                </a:solidFill>
                <a:latin typeface="Canva Sans Bold"/>
              </a:rPr>
              <a:t>Project guide </a:t>
            </a:r>
            <a:r>
              <a:rPr lang="en-US" sz="3000">
                <a:solidFill>
                  <a:srgbClr val="000000"/>
                </a:solidFill>
                <a:latin typeface="Canva Sans Bold"/>
              </a:rPr>
              <a:t>:-Mrs. Dhanashree Phalke </a:t>
            </a:r>
          </a:p>
          <a:p>
            <a:pPr algn="ctr">
              <a:lnSpc>
                <a:spcPts val="7278"/>
              </a:lnSpc>
            </a:pPr>
            <a:endParaRPr lang="en-US" sz="3000">
              <a:solidFill>
                <a:srgbClr val="000000"/>
              </a:solidFill>
              <a:latin typeface="Canva Sans Bold"/>
            </a:endParaRPr>
          </a:p>
        </p:txBody>
      </p:sp>
      <p:sp>
        <p:nvSpPr>
          <p:cNvPr id="13" name="TextBox 13"/>
          <p:cNvSpPr txBox="1"/>
          <p:nvPr/>
        </p:nvSpPr>
        <p:spPr>
          <a:xfrm>
            <a:off x="4826022" y="3445033"/>
            <a:ext cx="8046720" cy="1061085"/>
          </a:xfrm>
          <a:prstGeom prst="rect">
            <a:avLst/>
          </a:prstGeom>
        </p:spPr>
        <p:txBody>
          <a:bodyPr lIns="0" tIns="0" rIns="0" bIns="0" rtlCol="0" anchor="t">
            <a:spAutoFit/>
          </a:bodyPr>
          <a:lstStyle/>
          <a:p>
            <a:pPr algn="ctr">
              <a:lnSpc>
                <a:spcPts val="5280"/>
              </a:lnSpc>
            </a:pPr>
            <a:r>
              <a:rPr lang="en-US" sz="4400" u="sng" spc="41">
                <a:solidFill>
                  <a:srgbClr val="000000"/>
                </a:solidFill>
                <a:latin typeface="TT Rounds Condensed Bold"/>
              </a:rPr>
              <a:t>PBL - 2</a:t>
            </a:r>
          </a:p>
        </p:txBody>
      </p:sp>
      <p:sp>
        <p:nvSpPr>
          <p:cNvPr id="14" name="TextBox 14"/>
          <p:cNvSpPr txBox="1"/>
          <p:nvPr/>
        </p:nvSpPr>
        <p:spPr>
          <a:xfrm>
            <a:off x="7697716" y="4531192"/>
            <a:ext cx="3017520" cy="502860"/>
          </a:xfrm>
          <a:prstGeom prst="rect">
            <a:avLst/>
          </a:prstGeom>
        </p:spPr>
        <p:txBody>
          <a:bodyPr lIns="0" tIns="0" rIns="0" bIns="0" rtlCol="0" anchor="t">
            <a:spAutoFit/>
          </a:bodyPr>
          <a:lstStyle/>
          <a:p>
            <a:pPr algn="l">
              <a:lnSpc>
                <a:spcPts val="3840"/>
              </a:lnSpc>
            </a:pPr>
            <a:r>
              <a:rPr lang="en-US" sz="3200" u="sng" spc="5">
                <a:solidFill>
                  <a:srgbClr val="000000"/>
                </a:solidFill>
                <a:latin typeface="Archivo Black Bold"/>
              </a:rPr>
              <a:t>Group No-4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0911"/>
            <a:ext cx="10172700" cy="808286"/>
          </a:xfrm>
          <a:prstGeom prst="rect">
            <a:avLst/>
          </a:prstGeom>
        </p:spPr>
        <p:txBody>
          <a:bodyPr lIns="0" tIns="0" rIns="0" bIns="0" rtlCol="0" anchor="t">
            <a:spAutoFit/>
          </a:bodyPr>
          <a:lstStyle/>
          <a:p>
            <a:pPr algn="l">
              <a:lnSpc>
                <a:spcPts val="6600"/>
              </a:lnSpc>
            </a:pPr>
            <a:r>
              <a:rPr lang="en-US" sz="6000" spc="11">
                <a:solidFill>
                  <a:srgbClr val="9600F2"/>
                </a:solidFill>
                <a:latin typeface="Archivo Black"/>
              </a:rPr>
              <a:t>HARDWARE REQUIRED</a:t>
            </a:r>
          </a:p>
        </p:txBody>
      </p:sp>
      <p:grpSp>
        <p:nvGrpSpPr>
          <p:cNvPr id="3" name="Group 3"/>
          <p:cNvGrpSpPr/>
          <p:nvPr/>
        </p:nvGrpSpPr>
        <p:grpSpPr>
          <a:xfrm>
            <a:off x="2417556" y="9164276"/>
            <a:ext cx="4102978" cy="2245448"/>
            <a:chOff x="0" y="0"/>
            <a:chExt cx="5470637" cy="2993931"/>
          </a:xfrm>
        </p:grpSpPr>
        <p:sp>
          <p:nvSpPr>
            <p:cNvPr id="4" name="Freeform 4"/>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2"/>
              <a:stretch>
                <a:fillRect t="-238" b="-239"/>
              </a:stretch>
            </a:blipFill>
          </p:spPr>
        </p:sp>
      </p:grpSp>
      <p:sp>
        <p:nvSpPr>
          <p:cNvPr id="5" name="TextBox 5"/>
          <p:cNvSpPr txBox="1"/>
          <p:nvPr/>
        </p:nvSpPr>
        <p:spPr>
          <a:xfrm>
            <a:off x="1028700" y="2431341"/>
            <a:ext cx="17446019" cy="3827510"/>
          </a:xfrm>
          <a:prstGeom prst="rect">
            <a:avLst/>
          </a:prstGeom>
        </p:spPr>
        <p:txBody>
          <a:bodyPr lIns="0" tIns="0" rIns="0" bIns="0" rtlCol="0" anchor="t">
            <a:spAutoFit/>
          </a:bodyPr>
          <a:lstStyle/>
          <a:p>
            <a:pPr marL="472224" lvl="1" indent="-236112" algn="l">
              <a:lnSpc>
                <a:spcPts val="4305"/>
              </a:lnSpc>
              <a:buFont typeface="Arial"/>
              <a:buChar char="•"/>
            </a:pPr>
            <a:r>
              <a:rPr lang="en-US" sz="3914">
                <a:solidFill>
                  <a:srgbClr val="000000"/>
                </a:solidFill>
                <a:latin typeface="DM Sans Bold"/>
              </a:rPr>
              <a:t>Minimum Hardware required</a:t>
            </a:r>
          </a:p>
          <a:p>
            <a:pPr marL="472224" lvl="1" indent="-236112" algn="l">
              <a:lnSpc>
                <a:spcPts val="4305"/>
              </a:lnSpc>
            </a:pPr>
            <a:r>
              <a:rPr lang="en-US" sz="3914">
                <a:solidFill>
                  <a:srgbClr val="000000"/>
                </a:solidFill>
                <a:latin typeface="DM Sans"/>
              </a:rPr>
              <a:t> </a:t>
            </a:r>
          </a:p>
          <a:p>
            <a:pPr marL="472224" lvl="1" indent="-236112" algn="l">
              <a:lnSpc>
                <a:spcPts val="4305"/>
              </a:lnSpc>
              <a:buFont typeface="Arial"/>
              <a:buChar char="•"/>
            </a:pPr>
            <a:r>
              <a:rPr lang="en-US" sz="3914">
                <a:solidFill>
                  <a:srgbClr val="000000"/>
                </a:solidFill>
                <a:latin typeface="DM Sans"/>
              </a:rPr>
              <a:t>Processor (Intel i5)</a:t>
            </a:r>
          </a:p>
          <a:p>
            <a:pPr marL="472224" lvl="1" indent="-236112" algn="l">
              <a:lnSpc>
                <a:spcPts val="4305"/>
              </a:lnSpc>
              <a:buFont typeface="Arial"/>
              <a:buChar char="•"/>
            </a:pPr>
            <a:r>
              <a:rPr lang="en-US" sz="3914">
                <a:solidFill>
                  <a:srgbClr val="000000"/>
                </a:solidFill>
                <a:latin typeface="DM Sans"/>
              </a:rPr>
              <a:t>Webcam</a:t>
            </a:r>
          </a:p>
          <a:p>
            <a:pPr marL="472224" lvl="1" indent="-236112" algn="l">
              <a:lnSpc>
                <a:spcPts val="4305"/>
              </a:lnSpc>
              <a:buFont typeface="Arial"/>
              <a:buChar char="•"/>
            </a:pPr>
            <a:r>
              <a:rPr lang="en-US" sz="3914">
                <a:solidFill>
                  <a:srgbClr val="000000"/>
                </a:solidFill>
                <a:latin typeface="DM Sans"/>
              </a:rPr>
              <a:t>RAM (4GB)</a:t>
            </a:r>
          </a:p>
          <a:p>
            <a:pPr marL="472224" lvl="1" indent="-236112" algn="l">
              <a:lnSpc>
                <a:spcPts val="4305"/>
              </a:lnSpc>
              <a:buFont typeface="Arial"/>
              <a:buChar char="•"/>
            </a:pPr>
            <a:r>
              <a:rPr lang="en-US" sz="3914">
                <a:solidFill>
                  <a:srgbClr val="000000"/>
                </a:solidFill>
                <a:latin typeface="DM Sans"/>
              </a:rPr>
              <a:t>Hard Disk (4GB)</a:t>
            </a:r>
          </a:p>
          <a:p>
            <a:pPr marL="472224" lvl="1" indent="-236112" algn="l">
              <a:lnSpc>
                <a:spcPts val="4305"/>
              </a:lnSpc>
            </a:pPr>
            <a:endParaRPr lang="en-US" sz="3914">
              <a:solidFill>
                <a:srgbClr val="000000"/>
              </a:solidFill>
              <a:latin typeface="DM Sans"/>
            </a:endParaRPr>
          </a:p>
        </p:txBody>
      </p:sp>
      <p:sp>
        <p:nvSpPr>
          <p:cNvPr id="6" name="TextBox 6"/>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295400"/>
            <a:ext cx="11315700" cy="808286"/>
          </a:xfrm>
          <a:prstGeom prst="rect">
            <a:avLst/>
          </a:prstGeom>
        </p:spPr>
        <p:txBody>
          <a:bodyPr lIns="0" tIns="0" rIns="0" bIns="0" rtlCol="0" anchor="t">
            <a:spAutoFit/>
          </a:bodyPr>
          <a:lstStyle/>
          <a:p>
            <a:pPr algn="l">
              <a:lnSpc>
                <a:spcPts val="6600"/>
              </a:lnSpc>
            </a:pPr>
            <a:r>
              <a:rPr lang="en-US" sz="6000" spc="11">
                <a:solidFill>
                  <a:srgbClr val="9600F2"/>
                </a:solidFill>
                <a:latin typeface="Archivo Black"/>
              </a:rPr>
              <a:t>SOFTWARE REQUIRED</a:t>
            </a:r>
          </a:p>
        </p:txBody>
      </p:sp>
      <p:grpSp>
        <p:nvGrpSpPr>
          <p:cNvPr id="3" name="Group 3"/>
          <p:cNvGrpSpPr/>
          <p:nvPr/>
        </p:nvGrpSpPr>
        <p:grpSpPr>
          <a:xfrm>
            <a:off x="2417556" y="9164276"/>
            <a:ext cx="4102978" cy="2245448"/>
            <a:chOff x="0" y="0"/>
            <a:chExt cx="5470637" cy="2993931"/>
          </a:xfrm>
        </p:grpSpPr>
        <p:sp>
          <p:nvSpPr>
            <p:cNvPr id="4" name="Freeform 4"/>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2"/>
              <a:stretch>
                <a:fillRect t="-238" b="-239"/>
              </a:stretch>
            </a:blipFill>
          </p:spPr>
        </p:sp>
      </p:grpSp>
      <p:sp>
        <p:nvSpPr>
          <p:cNvPr id="5" name="TextBox 5"/>
          <p:cNvSpPr txBox="1"/>
          <p:nvPr/>
        </p:nvSpPr>
        <p:spPr>
          <a:xfrm>
            <a:off x="762000" y="2659136"/>
            <a:ext cx="17446019" cy="8750588"/>
          </a:xfrm>
          <a:prstGeom prst="rect">
            <a:avLst/>
          </a:prstGeom>
        </p:spPr>
        <p:txBody>
          <a:bodyPr lIns="0" tIns="0" rIns="0" bIns="0" rtlCol="0" anchor="t">
            <a:spAutoFit/>
          </a:bodyPr>
          <a:lstStyle/>
          <a:p>
            <a:pPr marL="826180" lvl="2" indent="-275393" algn="l">
              <a:lnSpc>
                <a:spcPts val="3975"/>
              </a:lnSpc>
              <a:buFont typeface="Arial"/>
              <a:buChar char="⚬"/>
            </a:pPr>
            <a:r>
              <a:rPr lang="en-US" sz="3614" dirty="0">
                <a:solidFill>
                  <a:srgbClr val="000000"/>
                </a:solidFill>
                <a:latin typeface="DM Sans Bold"/>
              </a:rPr>
              <a:t>CODE EDITOR :</a:t>
            </a:r>
          </a:p>
          <a:p>
            <a:pPr marL="528993" lvl="2" indent="-176331" algn="l">
              <a:lnSpc>
                <a:spcPts val="2544"/>
              </a:lnSpc>
            </a:pPr>
            <a:r>
              <a:rPr lang="en-US" sz="2314" dirty="0">
                <a:solidFill>
                  <a:srgbClr val="737373"/>
                </a:solidFill>
                <a:latin typeface="DM Sans Bold"/>
              </a:rPr>
              <a:t>          </a:t>
            </a:r>
            <a:r>
              <a:rPr lang="en-US" sz="2314" dirty="0">
                <a:solidFill>
                  <a:srgbClr val="737373"/>
                </a:solidFill>
                <a:latin typeface="DM Sans"/>
              </a:rPr>
              <a:t>VS Code</a:t>
            </a:r>
          </a:p>
          <a:p>
            <a:pPr marL="548653" lvl="2" indent="-182884" algn="l">
              <a:lnSpc>
                <a:spcPts val="2544"/>
              </a:lnSpc>
            </a:pPr>
            <a:r>
              <a:rPr lang="en-US" sz="2400" dirty="0">
                <a:solidFill>
                  <a:srgbClr val="737373"/>
                </a:solidFill>
                <a:latin typeface="DM Sans"/>
              </a:rPr>
              <a:t>         </a:t>
            </a:r>
            <a:r>
              <a:rPr lang="en-US" sz="2400" dirty="0" err="1">
                <a:solidFill>
                  <a:srgbClr val="737373"/>
                </a:solidFill>
                <a:latin typeface="DM Sans"/>
              </a:rPr>
              <a:t>Pycharm</a:t>
            </a:r>
            <a:endParaRPr lang="en-US" sz="2400" dirty="0">
              <a:solidFill>
                <a:srgbClr val="737373"/>
              </a:solidFill>
              <a:latin typeface="DM Sans"/>
            </a:endParaRPr>
          </a:p>
          <a:p>
            <a:pPr marL="643296" lvl="2" indent="-214432" algn="l">
              <a:lnSpc>
                <a:spcPts val="3975"/>
              </a:lnSpc>
            </a:pPr>
            <a:endParaRPr lang="en-US" sz="2400" dirty="0">
              <a:solidFill>
                <a:srgbClr val="737373"/>
              </a:solidFill>
              <a:latin typeface="DM Sans"/>
            </a:endParaRPr>
          </a:p>
          <a:p>
            <a:pPr marL="826180" lvl="2" indent="-275393" algn="l">
              <a:lnSpc>
                <a:spcPts val="3975"/>
              </a:lnSpc>
              <a:buFont typeface="Arial"/>
              <a:buChar char="⚬"/>
            </a:pPr>
            <a:r>
              <a:rPr lang="en-US" sz="3614" dirty="0">
                <a:solidFill>
                  <a:srgbClr val="000000"/>
                </a:solidFill>
                <a:latin typeface="DM Sans Bold"/>
              </a:rPr>
              <a:t>FRONTEND DEVELOPMENT</a:t>
            </a:r>
            <a:r>
              <a:rPr lang="en-US" sz="3614" dirty="0">
                <a:solidFill>
                  <a:srgbClr val="737373"/>
                </a:solidFill>
                <a:latin typeface="DM Sans Bold"/>
              </a:rPr>
              <a:t>:</a:t>
            </a:r>
          </a:p>
          <a:p>
            <a:pPr marL="643296" lvl="2" indent="-214432" algn="l">
              <a:lnSpc>
                <a:spcPts val="3095"/>
              </a:lnSpc>
            </a:pPr>
            <a:r>
              <a:rPr lang="en-US" sz="2813" dirty="0">
                <a:solidFill>
                  <a:srgbClr val="737373"/>
                </a:solidFill>
                <a:latin typeface="DM Sans"/>
              </a:rPr>
              <a:t>        HTML</a:t>
            </a:r>
          </a:p>
          <a:p>
            <a:pPr marL="643296" lvl="2" indent="-214432" algn="l">
              <a:lnSpc>
                <a:spcPts val="3095"/>
              </a:lnSpc>
            </a:pPr>
            <a:r>
              <a:rPr lang="en-US" sz="2813" dirty="0">
                <a:solidFill>
                  <a:srgbClr val="737373"/>
                </a:solidFill>
                <a:latin typeface="DM Sans"/>
              </a:rPr>
              <a:t>        CSS</a:t>
            </a:r>
          </a:p>
          <a:p>
            <a:pPr marL="643296" lvl="2" indent="-214432" algn="l">
              <a:lnSpc>
                <a:spcPts val="3975"/>
              </a:lnSpc>
            </a:pPr>
            <a:endParaRPr lang="en-US" sz="2813" dirty="0">
              <a:solidFill>
                <a:srgbClr val="737373"/>
              </a:solidFill>
              <a:latin typeface="DM Sans"/>
            </a:endParaRPr>
          </a:p>
          <a:p>
            <a:pPr marL="826180" lvl="2" indent="-275393" algn="l">
              <a:lnSpc>
                <a:spcPts val="3975"/>
              </a:lnSpc>
              <a:buFont typeface="Arial"/>
              <a:buChar char="⚬"/>
            </a:pPr>
            <a:r>
              <a:rPr lang="en-US" sz="3614" dirty="0">
                <a:solidFill>
                  <a:srgbClr val="000000"/>
                </a:solidFill>
                <a:latin typeface="DM Sans Bold"/>
              </a:rPr>
              <a:t>BACKEND DEVELOPMENT</a:t>
            </a:r>
            <a:r>
              <a:rPr lang="en-US" sz="3614" dirty="0">
                <a:solidFill>
                  <a:srgbClr val="000000"/>
                </a:solidFill>
                <a:latin typeface="DM Sans"/>
              </a:rPr>
              <a:t>: </a:t>
            </a:r>
          </a:p>
          <a:p>
            <a:pPr marL="643296" lvl="2" indent="-214432" algn="l">
              <a:lnSpc>
                <a:spcPts val="3095"/>
              </a:lnSpc>
            </a:pPr>
            <a:r>
              <a:rPr lang="en-US" sz="2813" dirty="0">
                <a:solidFill>
                  <a:srgbClr val="737373"/>
                </a:solidFill>
                <a:latin typeface="DM Sans"/>
              </a:rPr>
              <a:t>        PHP</a:t>
            </a:r>
          </a:p>
          <a:p>
            <a:pPr marL="643296" lvl="2" indent="-214432" algn="l">
              <a:lnSpc>
                <a:spcPts val="3975"/>
              </a:lnSpc>
            </a:pPr>
            <a:endParaRPr lang="en-US" sz="2813" dirty="0">
              <a:solidFill>
                <a:srgbClr val="737373"/>
              </a:solidFill>
              <a:latin typeface="DM Sans"/>
            </a:endParaRPr>
          </a:p>
          <a:p>
            <a:pPr marL="826180" lvl="2" indent="-275393" algn="l">
              <a:lnSpc>
                <a:spcPts val="3975"/>
              </a:lnSpc>
              <a:buFont typeface="Arial"/>
              <a:buChar char="⚬"/>
            </a:pPr>
            <a:r>
              <a:rPr lang="en-US" sz="3614" dirty="0">
                <a:solidFill>
                  <a:srgbClr val="000000"/>
                </a:solidFill>
                <a:latin typeface="DM Sans Bold"/>
              </a:rPr>
              <a:t>DATABASE</a:t>
            </a:r>
            <a:r>
              <a:rPr lang="en-US" sz="3614" dirty="0">
                <a:solidFill>
                  <a:srgbClr val="737373"/>
                </a:solidFill>
                <a:latin typeface="DM Sans"/>
              </a:rPr>
              <a:t> :</a:t>
            </a:r>
          </a:p>
          <a:p>
            <a:pPr marL="643296" lvl="2" indent="-214432" algn="l">
              <a:lnSpc>
                <a:spcPts val="3095"/>
              </a:lnSpc>
            </a:pPr>
            <a:r>
              <a:rPr lang="en-US" sz="2813" dirty="0">
                <a:solidFill>
                  <a:srgbClr val="737373"/>
                </a:solidFill>
                <a:latin typeface="DM Sans"/>
              </a:rPr>
              <a:t>        MySQL</a:t>
            </a:r>
          </a:p>
          <a:p>
            <a:pPr marL="643296" lvl="2" indent="-214432" algn="l">
              <a:lnSpc>
                <a:spcPts val="3975"/>
              </a:lnSpc>
            </a:pPr>
            <a:endParaRPr lang="en-US" sz="2813" dirty="0">
              <a:solidFill>
                <a:srgbClr val="737373"/>
              </a:solidFill>
              <a:latin typeface="DM Sans"/>
            </a:endParaRPr>
          </a:p>
          <a:p>
            <a:pPr marL="826180" lvl="2" indent="-275393" algn="l">
              <a:lnSpc>
                <a:spcPts val="3975"/>
              </a:lnSpc>
              <a:buFont typeface="Arial"/>
              <a:buChar char="⚬"/>
            </a:pPr>
            <a:r>
              <a:rPr lang="en-US" sz="3614" dirty="0">
                <a:solidFill>
                  <a:srgbClr val="000000"/>
                </a:solidFill>
                <a:latin typeface="DM Sans Bold"/>
              </a:rPr>
              <a:t>AI </a:t>
            </a:r>
            <a:r>
              <a:rPr lang="en-US" sz="3614" dirty="0">
                <a:solidFill>
                  <a:srgbClr val="000000"/>
                </a:solidFill>
                <a:latin typeface="DM Sans"/>
              </a:rPr>
              <a:t>:</a:t>
            </a:r>
          </a:p>
          <a:p>
            <a:pPr marL="643296" lvl="2" indent="-214432" algn="l">
              <a:lnSpc>
                <a:spcPts val="3095"/>
              </a:lnSpc>
            </a:pPr>
            <a:r>
              <a:rPr lang="en-US" sz="2813" dirty="0">
                <a:solidFill>
                  <a:srgbClr val="737373"/>
                </a:solidFill>
                <a:latin typeface="DM Sans"/>
              </a:rPr>
              <a:t>       Python (Face Recognition)</a:t>
            </a:r>
          </a:p>
          <a:p>
            <a:pPr marL="643296" lvl="2" indent="-214432" algn="l">
              <a:lnSpc>
                <a:spcPts val="3975"/>
              </a:lnSpc>
            </a:pPr>
            <a:endParaRPr lang="en-US" sz="2813" dirty="0">
              <a:solidFill>
                <a:srgbClr val="737373"/>
              </a:solidFill>
              <a:latin typeface="DM Sans"/>
            </a:endParaRPr>
          </a:p>
          <a:p>
            <a:pPr marL="826180" lvl="2" indent="-275393" algn="l">
              <a:lnSpc>
                <a:spcPts val="3975"/>
              </a:lnSpc>
            </a:pPr>
            <a:r>
              <a:rPr lang="en-US" sz="3614" dirty="0">
                <a:solidFill>
                  <a:srgbClr val="737373"/>
                </a:solidFill>
                <a:latin typeface="DM Sans"/>
              </a:rPr>
              <a:t> </a:t>
            </a:r>
          </a:p>
          <a:p>
            <a:pPr marL="826180" lvl="2" indent="-275393" algn="l">
              <a:lnSpc>
                <a:spcPts val="3975"/>
              </a:lnSpc>
            </a:pPr>
            <a:r>
              <a:rPr lang="en-US" sz="3614" dirty="0">
                <a:solidFill>
                  <a:srgbClr val="737373"/>
                </a:solidFill>
                <a:latin typeface="DM Sans"/>
              </a:rPr>
              <a:t>. </a:t>
            </a:r>
          </a:p>
        </p:txBody>
      </p:sp>
      <p:sp>
        <p:nvSpPr>
          <p:cNvPr id="6" name="TextBox 6"/>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36952" y="1133475"/>
            <a:ext cx="10167165" cy="831220"/>
          </a:xfrm>
          <a:prstGeom prst="rect">
            <a:avLst/>
          </a:prstGeom>
        </p:spPr>
        <p:txBody>
          <a:bodyPr lIns="0" tIns="0" rIns="0" bIns="0" rtlCol="0" anchor="t">
            <a:spAutoFit/>
          </a:bodyPr>
          <a:lstStyle/>
          <a:p>
            <a:pPr algn="l">
              <a:lnSpc>
                <a:spcPts val="6820"/>
              </a:lnSpc>
            </a:pPr>
            <a:r>
              <a:rPr lang="en-US" sz="6199" spc="11">
                <a:solidFill>
                  <a:srgbClr val="9600F2"/>
                </a:solidFill>
                <a:latin typeface="Archivo Black"/>
              </a:rPr>
              <a:t>INTENDED USERS</a:t>
            </a:r>
          </a:p>
        </p:txBody>
      </p:sp>
      <p:grpSp>
        <p:nvGrpSpPr>
          <p:cNvPr id="3" name="Group 3"/>
          <p:cNvGrpSpPr/>
          <p:nvPr/>
        </p:nvGrpSpPr>
        <p:grpSpPr>
          <a:xfrm>
            <a:off x="2417556" y="9164276"/>
            <a:ext cx="4102978" cy="2245448"/>
            <a:chOff x="0" y="0"/>
            <a:chExt cx="5470637" cy="2993931"/>
          </a:xfrm>
        </p:grpSpPr>
        <p:sp>
          <p:nvSpPr>
            <p:cNvPr id="4" name="Freeform 4"/>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2"/>
              <a:stretch>
                <a:fillRect t="-238" b="-239"/>
              </a:stretch>
            </a:blipFill>
          </p:spPr>
        </p:sp>
      </p:grpSp>
      <p:sp>
        <p:nvSpPr>
          <p:cNvPr id="5" name="TextBox 5"/>
          <p:cNvSpPr txBox="1"/>
          <p:nvPr/>
        </p:nvSpPr>
        <p:spPr>
          <a:xfrm>
            <a:off x="914400" y="2257426"/>
            <a:ext cx="16078200" cy="8104068"/>
          </a:xfrm>
          <a:prstGeom prst="rect">
            <a:avLst/>
          </a:prstGeom>
        </p:spPr>
        <p:txBody>
          <a:bodyPr lIns="0" tIns="0" rIns="0" bIns="0" rtlCol="0" anchor="t">
            <a:spAutoFit/>
          </a:bodyPr>
          <a:lstStyle/>
          <a:p>
            <a:pPr marL="840850" lvl="2" indent="-280283" algn="l">
              <a:lnSpc>
                <a:spcPts val="5148"/>
              </a:lnSpc>
              <a:buFont typeface="Arial"/>
              <a:buChar char="⚬"/>
            </a:pPr>
            <a:r>
              <a:rPr lang="en-US" sz="3678">
                <a:solidFill>
                  <a:srgbClr val="000000"/>
                </a:solidFill>
                <a:latin typeface="Canva Sans"/>
              </a:rPr>
              <a:t> Administrators and organizers responsible for managing internal elections or polls within their organizations.</a:t>
            </a:r>
          </a:p>
          <a:p>
            <a:pPr marL="840850" lvl="2" indent="-280283" algn="l">
              <a:lnSpc>
                <a:spcPts val="5148"/>
              </a:lnSpc>
            </a:pPr>
            <a:endParaRPr lang="en-US" sz="3678">
              <a:solidFill>
                <a:srgbClr val="000000"/>
              </a:solidFill>
              <a:latin typeface="Canva Sans"/>
            </a:endParaRPr>
          </a:p>
          <a:p>
            <a:pPr marL="840850" lvl="2" indent="-280283" algn="l">
              <a:lnSpc>
                <a:spcPts val="5148"/>
              </a:lnSpc>
              <a:buFont typeface="Arial"/>
              <a:buChar char="⚬"/>
            </a:pPr>
            <a:r>
              <a:rPr lang="en-US" sz="3678">
                <a:solidFill>
                  <a:srgbClr val="000000"/>
                </a:solidFill>
                <a:latin typeface="Canva Sans"/>
              </a:rPr>
              <a:t> Employees, students, or members eligible to participate in voting processes.</a:t>
            </a:r>
          </a:p>
          <a:p>
            <a:pPr marL="840850" lvl="2" indent="-280283" algn="l">
              <a:lnSpc>
                <a:spcPts val="5148"/>
              </a:lnSpc>
            </a:pPr>
            <a:endParaRPr lang="en-US" sz="3678">
              <a:solidFill>
                <a:srgbClr val="000000"/>
              </a:solidFill>
              <a:latin typeface="Canva Sans"/>
            </a:endParaRPr>
          </a:p>
          <a:p>
            <a:pPr marL="840850" lvl="2" indent="-280283" algn="l">
              <a:lnSpc>
                <a:spcPts val="5148"/>
              </a:lnSpc>
              <a:buFont typeface="Arial"/>
              <a:buChar char="⚬"/>
            </a:pPr>
            <a:r>
              <a:rPr lang="en-US" sz="3678">
                <a:solidFill>
                  <a:srgbClr val="000000"/>
                </a:solidFill>
                <a:latin typeface="Canva Sans"/>
              </a:rPr>
              <a:t> Developers and IT professionals involved in implementing and maintaining the voting system.</a:t>
            </a:r>
          </a:p>
          <a:p>
            <a:pPr marL="840850" lvl="2" indent="-280283" algn="l">
              <a:lnSpc>
                <a:spcPts val="5148"/>
              </a:lnSpc>
            </a:pPr>
            <a:endParaRPr lang="en-US" sz="3678">
              <a:solidFill>
                <a:srgbClr val="000000"/>
              </a:solidFill>
              <a:latin typeface="Canva Sans"/>
            </a:endParaRPr>
          </a:p>
          <a:p>
            <a:pPr marL="840850" lvl="2" indent="-280283" algn="l">
              <a:lnSpc>
                <a:spcPts val="5148"/>
              </a:lnSpc>
              <a:buFont typeface="Arial"/>
              <a:buChar char="⚬"/>
            </a:pPr>
            <a:r>
              <a:rPr lang="en-US" sz="3678">
                <a:solidFill>
                  <a:srgbClr val="000000"/>
                </a:solidFill>
                <a:latin typeface="Canva Sans"/>
              </a:rPr>
              <a:t> Educational Institutions</a:t>
            </a:r>
          </a:p>
          <a:p>
            <a:pPr marL="840850" lvl="2" indent="-280283" algn="l">
              <a:lnSpc>
                <a:spcPts val="5148"/>
              </a:lnSpc>
            </a:pPr>
            <a:endParaRPr lang="en-US" sz="3678">
              <a:solidFill>
                <a:srgbClr val="000000"/>
              </a:solidFill>
              <a:latin typeface="Canva Sans"/>
            </a:endParaRPr>
          </a:p>
          <a:p>
            <a:pPr marL="840850" lvl="2" indent="-280283" algn="l">
              <a:lnSpc>
                <a:spcPts val="7529"/>
              </a:lnSpc>
            </a:pPr>
            <a:endParaRPr lang="en-US" sz="3678">
              <a:solidFill>
                <a:srgbClr val="000000"/>
              </a:solidFill>
              <a:latin typeface="Canva Sans"/>
            </a:endParaRPr>
          </a:p>
        </p:txBody>
      </p:sp>
      <p:sp>
        <p:nvSpPr>
          <p:cNvPr id="6" name="TextBox 6"/>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4476" y="414208"/>
            <a:ext cx="14207134" cy="777392"/>
          </a:xfrm>
          <a:prstGeom prst="rect">
            <a:avLst/>
          </a:prstGeom>
        </p:spPr>
        <p:txBody>
          <a:bodyPr lIns="0" tIns="0" rIns="0" bIns="0" rtlCol="0" anchor="t">
            <a:spAutoFit/>
          </a:bodyPr>
          <a:lstStyle/>
          <a:p>
            <a:pPr algn="l">
              <a:lnSpc>
                <a:spcPts val="6600"/>
              </a:lnSpc>
            </a:pPr>
            <a:r>
              <a:rPr lang="en-US" sz="4000" spc="7" dirty="0">
                <a:solidFill>
                  <a:srgbClr val="9600F2"/>
                </a:solidFill>
                <a:latin typeface="Archivo Black"/>
              </a:rPr>
              <a:t>DATA FLOW DIAGRAM</a:t>
            </a:r>
          </a:p>
        </p:txBody>
      </p:sp>
      <p:sp>
        <p:nvSpPr>
          <p:cNvPr id="3" name="Freeform 3" descr="Shape"/>
          <p:cNvSpPr/>
          <p:nvPr/>
        </p:nvSpPr>
        <p:spPr>
          <a:xfrm>
            <a:off x="794476" y="1347150"/>
            <a:ext cx="2790825" cy="847725"/>
          </a:xfrm>
          <a:custGeom>
            <a:avLst/>
            <a:gdLst/>
            <a:ahLst/>
            <a:cxnLst/>
            <a:rect l="l" t="t" r="r" b="b"/>
            <a:pathLst>
              <a:path w="2790825" h="847725">
                <a:moveTo>
                  <a:pt x="0" y="0"/>
                </a:moveTo>
                <a:lnTo>
                  <a:pt x="2790825" y="0"/>
                </a:lnTo>
                <a:lnTo>
                  <a:pt x="2790825" y="847725"/>
                </a:lnTo>
                <a:lnTo>
                  <a:pt x="0" y="847725"/>
                </a:lnTo>
                <a:lnTo>
                  <a:pt x="0" y="0"/>
                </a:lnTo>
                <a:close/>
              </a:path>
            </a:pathLst>
          </a:custGeom>
          <a:blipFill>
            <a:blip r:embed="rId2"/>
            <a:stretch>
              <a:fillRect/>
            </a:stretch>
          </a:blipFill>
        </p:spPr>
      </p:sp>
      <p:sp>
        <p:nvSpPr>
          <p:cNvPr id="4" name="Freeform 4" descr="Shape"/>
          <p:cNvSpPr/>
          <p:nvPr/>
        </p:nvSpPr>
        <p:spPr>
          <a:xfrm>
            <a:off x="3902933" y="1318643"/>
            <a:ext cx="2790825" cy="847725"/>
          </a:xfrm>
          <a:custGeom>
            <a:avLst/>
            <a:gdLst/>
            <a:ahLst/>
            <a:cxnLst/>
            <a:rect l="l" t="t" r="r" b="b"/>
            <a:pathLst>
              <a:path w="2790825" h="847725">
                <a:moveTo>
                  <a:pt x="0" y="0"/>
                </a:moveTo>
                <a:lnTo>
                  <a:pt x="2790825" y="0"/>
                </a:lnTo>
                <a:lnTo>
                  <a:pt x="2790825" y="847725"/>
                </a:lnTo>
                <a:lnTo>
                  <a:pt x="0" y="847725"/>
                </a:lnTo>
                <a:lnTo>
                  <a:pt x="0" y="0"/>
                </a:lnTo>
                <a:close/>
              </a:path>
            </a:pathLst>
          </a:custGeom>
          <a:blipFill>
            <a:blip r:embed="rId2"/>
            <a:stretch>
              <a:fillRect/>
            </a:stretch>
          </a:blipFill>
        </p:spPr>
      </p:sp>
      <p:sp>
        <p:nvSpPr>
          <p:cNvPr id="5" name="Freeform 5" descr="Text Box"/>
          <p:cNvSpPr/>
          <p:nvPr/>
        </p:nvSpPr>
        <p:spPr>
          <a:xfrm>
            <a:off x="1374670" y="1455419"/>
            <a:ext cx="1704975" cy="447675"/>
          </a:xfrm>
          <a:custGeom>
            <a:avLst/>
            <a:gdLst/>
            <a:ahLst/>
            <a:cxnLst/>
            <a:rect l="l" t="t" r="r" b="b"/>
            <a:pathLst>
              <a:path w="1704975" h="447675">
                <a:moveTo>
                  <a:pt x="0" y="0"/>
                </a:moveTo>
                <a:lnTo>
                  <a:pt x="1704975" y="0"/>
                </a:lnTo>
                <a:lnTo>
                  <a:pt x="1704975" y="447675"/>
                </a:lnTo>
                <a:lnTo>
                  <a:pt x="0" y="447675"/>
                </a:lnTo>
                <a:lnTo>
                  <a:pt x="0" y="0"/>
                </a:lnTo>
                <a:close/>
              </a:path>
            </a:pathLst>
          </a:custGeom>
          <a:blipFill>
            <a:blip r:embed="rId3"/>
            <a:stretch>
              <a:fillRect/>
            </a:stretch>
          </a:blipFill>
        </p:spPr>
      </p:sp>
      <p:sp>
        <p:nvSpPr>
          <p:cNvPr id="6" name="Freeform 6" descr="Text Box"/>
          <p:cNvSpPr/>
          <p:nvPr/>
        </p:nvSpPr>
        <p:spPr>
          <a:xfrm>
            <a:off x="4406792" y="1441337"/>
            <a:ext cx="1704975" cy="447675"/>
          </a:xfrm>
          <a:custGeom>
            <a:avLst/>
            <a:gdLst/>
            <a:ahLst/>
            <a:cxnLst/>
            <a:rect l="l" t="t" r="r" b="b"/>
            <a:pathLst>
              <a:path w="1704975" h="447675">
                <a:moveTo>
                  <a:pt x="0" y="0"/>
                </a:moveTo>
                <a:lnTo>
                  <a:pt x="1704975" y="0"/>
                </a:lnTo>
                <a:lnTo>
                  <a:pt x="1704975" y="447675"/>
                </a:lnTo>
                <a:lnTo>
                  <a:pt x="0" y="447675"/>
                </a:lnTo>
                <a:lnTo>
                  <a:pt x="0" y="0"/>
                </a:lnTo>
                <a:close/>
              </a:path>
            </a:pathLst>
          </a:custGeom>
          <a:blipFill>
            <a:blip r:embed="rId4"/>
            <a:stretch>
              <a:fillRect/>
            </a:stretch>
          </a:blipFill>
        </p:spPr>
      </p:sp>
      <p:sp>
        <p:nvSpPr>
          <p:cNvPr id="7" name="Freeform 7" descr="Shape"/>
          <p:cNvSpPr/>
          <p:nvPr/>
        </p:nvSpPr>
        <p:spPr>
          <a:xfrm>
            <a:off x="2510714" y="3222807"/>
            <a:ext cx="2790825" cy="847725"/>
          </a:xfrm>
          <a:custGeom>
            <a:avLst/>
            <a:gdLst/>
            <a:ahLst/>
            <a:cxnLst/>
            <a:rect l="l" t="t" r="r" b="b"/>
            <a:pathLst>
              <a:path w="2790825" h="847725">
                <a:moveTo>
                  <a:pt x="0" y="0"/>
                </a:moveTo>
                <a:lnTo>
                  <a:pt x="2790825" y="0"/>
                </a:lnTo>
                <a:lnTo>
                  <a:pt x="2790825" y="847725"/>
                </a:lnTo>
                <a:lnTo>
                  <a:pt x="0" y="847725"/>
                </a:lnTo>
                <a:lnTo>
                  <a:pt x="0" y="0"/>
                </a:lnTo>
                <a:close/>
              </a:path>
            </a:pathLst>
          </a:custGeom>
          <a:blipFill>
            <a:blip r:embed="rId2"/>
            <a:stretch>
              <a:fillRect/>
            </a:stretch>
          </a:blipFill>
        </p:spPr>
      </p:sp>
      <p:sp>
        <p:nvSpPr>
          <p:cNvPr id="8" name="Freeform 8" descr="Text Box"/>
          <p:cNvSpPr/>
          <p:nvPr/>
        </p:nvSpPr>
        <p:spPr>
          <a:xfrm>
            <a:off x="3174272" y="4736204"/>
            <a:ext cx="1457325" cy="521568"/>
          </a:xfrm>
          <a:custGeom>
            <a:avLst/>
            <a:gdLst/>
            <a:ahLst/>
            <a:cxnLst/>
            <a:rect l="l" t="t" r="r" b="b"/>
            <a:pathLst>
              <a:path w="1457325" h="521568">
                <a:moveTo>
                  <a:pt x="0" y="0"/>
                </a:moveTo>
                <a:lnTo>
                  <a:pt x="1457325" y="0"/>
                </a:lnTo>
                <a:lnTo>
                  <a:pt x="1457325" y="521568"/>
                </a:lnTo>
                <a:lnTo>
                  <a:pt x="0" y="521568"/>
                </a:lnTo>
                <a:lnTo>
                  <a:pt x="0" y="0"/>
                </a:lnTo>
                <a:close/>
              </a:path>
            </a:pathLst>
          </a:custGeom>
          <a:blipFill>
            <a:blip r:embed="rId5"/>
            <a:stretch>
              <a:fillRect r="-11750"/>
            </a:stretch>
          </a:blipFill>
        </p:spPr>
      </p:sp>
      <p:sp>
        <p:nvSpPr>
          <p:cNvPr id="9" name="Freeform 9" descr="Text Box"/>
          <p:cNvSpPr/>
          <p:nvPr/>
        </p:nvSpPr>
        <p:spPr>
          <a:xfrm>
            <a:off x="2729788" y="3368061"/>
            <a:ext cx="2352675" cy="409576"/>
          </a:xfrm>
          <a:custGeom>
            <a:avLst/>
            <a:gdLst/>
            <a:ahLst/>
            <a:cxnLst/>
            <a:rect l="l" t="t" r="r" b="b"/>
            <a:pathLst>
              <a:path w="2352675" h="409576">
                <a:moveTo>
                  <a:pt x="0" y="0"/>
                </a:moveTo>
                <a:lnTo>
                  <a:pt x="2352675" y="0"/>
                </a:lnTo>
                <a:lnTo>
                  <a:pt x="2352675" y="409576"/>
                </a:lnTo>
                <a:lnTo>
                  <a:pt x="0" y="409576"/>
                </a:lnTo>
                <a:lnTo>
                  <a:pt x="0" y="0"/>
                </a:lnTo>
                <a:close/>
              </a:path>
            </a:pathLst>
          </a:custGeom>
          <a:blipFill>
            <a:blip r:embed="rId6"/>
            <a:stretch>
              <a:fillRect/>
            </a:stretch>
          </a:blipFill>
        </p:spPr>
      </p:sp>
      <p:sp>
        <p:nvSpPr>
          <p:cNvPr id="10" name="Freeform 10" descr="Shape"/>
          <p:cNvSpPr/>
          <p:nvPr/>
        </p:nvSpPr>
        <p:spPr>
          <a:xfrm>
            <a:off x="2521318" y="4549055"/>
            <a:ext cx="2790825" cy="847726"/>
          </a:xfrm>
          <a:custGeom>
            <a:avLst/>
            <a:gdLst/>
            <a:ahLst/>
            <a:cxnLst/>
            <a:rect l="l" t="t" r="r" b="b"/>
            <a:pathLst>
              <a:path w="2790825" h="847726">
                <a:moveTo>
                  <a:pt x="0" y="0"/>
                </a:moveTo>
                <a:lnTo>
                  <a:pt x="2790825" y="0"/>
                </a:lnTo>
                <a:lnTo>
                  <a:pt x="2790825" y="847726"/>
                </a:lnTo>
                <a:lnTo>
                  <a:pt x="0" y="847726"/>
                </a:lnTo>
                <a:lnTo>
                  <a:pt x="0" y="0"/>
                </a:lnTo>
                <a:close/>
              </a:path>
            </a:pathLst>
          </a:custGeom>
          <a:blipFill>
            <a:blip r:embed="rId2"/>
            <a:stretch>
              <a:fillRect/>
            </a:stretch>
          </a:blipFill>
        </p:spPr>
      </p:sp>
      <p:sp>
        <p:nvSpPr>
          <p:cNvPr id="11" name="Freeform 11" descr="Shape"/>
          <p:cNvSpPr/>
          <p:nvPr/>
        </p:nvSpPr>
        <p:spPr>
          <a:xfrm>
            <a:off x="2507521" y="7543264"/>
            <a:ext cx="2790825" cy="847726"/>
          </a:xfrm>
          <a:custGeom>
            <a:avLst/>
            <a:gdLst/>
            <a:ahLst/>
            <a:cxnLst/>
            <a:rect l="l" t="t" r="r" b="b"/>
            <a:pathLst>
              <a:path w="2790825" h="847726">
                <a:moveTo>
                  <a:pt x="0" y="0"/>
                </a:moveTo>
                <a:lnTo>
                  <a:pt x="2790825" y="0"/>
                </a:lnTo>
                <a:lnTo>
                  <a:pt x="2790825" y="847726"/>
                </a:lnTo>
                <a:lnTo>
                  <a:pt x="0" y="847726"/>
                </a:lnTo>
                <a:lnTo>
                  <a:pt x="0" y="0"/>
                </a:lnTo>
                <a:close/>
              </a:path>
            </a:pathLst>
          </a:custGeom>
          <a:blipFill>
            <a:blip r:embed="rId2"/>
            <a:stretch>
              <a:fillRect/>
            </a:stretch>
          </a:blipFill>
        </p:spPr>
      </p:sp>
      <p:sp>
        <p:nvSpPr>
          <p:cNvPr id="12" name="Freeform 12" descr="Text Box"/>
          <p:cNvSpPr/>
          <p:nvPr/>
        </p:nvSpPr>
        <p:spPr>
          <a:xfrm>
            <a:off x="3079645" y="6444662"/>
            <a:ext cx="1514475" cy="447675"/>
          </a:xfrm>
          <a:custGeom>
            <a:avLst/>
            <a:gdLst/>
            <a:ahLst/>
            <a:cxnLst/>
            <a:rect l="l" t="t" r="r" b="b"/>
            <a:pathLst>
              <a:path w="1514475" h="447675">
                <a:moveTo>
                  <a:pt x="0" y="0"/>
                </a:moveTo>
                <a:lnTo>
                  <a:pt x="1514475" y="0"/>
                </a:lnTo>
                <a:lnTo>
                  <a:pt x="1514475" y="447675"/>
                </a:lnTo>
                <a:lnTo>
                  <a:pt x="0" y="447675"/>
                </a:lnTo>
                <a:lnTo>
                  <a:pt x="0" y="0"/>
                </a:lnTo>
                <a:close/>
              </a:path>
            </a:pathLst>
          </a:custGeom>
          <a:blipFill>
            <a:blip r:embed="rId7"/>
            <a:stretch>
              <a:fillRect/>
            </a:stretch>
          </a:blipFill>
        </p:spPr>
      </p:sp>
      <p:sp>
        <p:nvSpPr>
          <p:cNvPr id="13" name="Freeform 13" descr="Shape"/>
          <p:cNvSpPr/>
          <p:nvPr/>
        </p:nvSpPr>
        <p:spPr>
          <a:xfrm>
            <a:off x="2521318" y="6124833"/>
            <a:ext cx="2790825" cy="847725"/>
          </a:xfrm>
          <a:custGeom>
            <a:avLst/>
            <a:gdLst/>
            <a:ahLst/>
            <a:cxnLst/>
            <a:rect l="l" t="t" r="r" b="b"/>
            <a:pathLst>
              <a:path w="2790825" h="847725">
                <a:moveTo>
                  <a:pt x="0" y="0"/>
                </a:moveTo>
                <a:lnTo>
                  <a:pt x="2790825" y="0"/>
                </a:lnTo>
                <a:lnTo>
                  <a:pt x="2790825" y="847725"/>
                </a:lnTo>
                <a:lnTo>
                  <a:pt x="0" y="847725"/>
                </a:lnTo>
                <a:lnTo>
                  <a:pt x="0" y="0"/>
                </a:lnTo>
                <a:close/>
              </a:path>
            </a:pathLst>
          </a:custGeom>
          <a:blipFill>
            <a:blip r:embed="rId2"/>
            <a:stretch>
              <a:fillRect/>
            </a:stretch>
          </a:blipFill>
        </p:spPr>
      </p:sp>
      <p:sp>
        <p:nvSpPr>
          <p:cNvPr id="14" name="TextBox 14"/>
          <p:cNvSpPr txBox="1"/>
          <p:nvPr/>
        </p:nvSpPr>
        <p:spPr>
          <a:xfrm>
            <a:off x="3265712" y="4842531"/>
            <a:ext cx="1539692" cy="277892"/>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Bold"/>
              </a:rPr>
              <a:t>Voters - login</a:t>
            </a:r>
          </a:p>
        </p:txBody>
      </p:sp>
      <p:sp>
        <p:nvSpPr>
          <p:cNvPr id="15" name="TextBox 15"/>
          <p:cNvSpPr txBox="1"/>
          <p:nvPr/>
        </p:nvSpPr>
        <p:spPr>
          <a:xfrm>
            <a:off x="3224591" y="6334921"/>
            <a:ext cx="1984175" cy="277892"/>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Bold"/>
              </a:rPr>
              <a:t>Group - login</a:t>
            </a:r>
          </a:p>
        </p:txBody>
      </p:sp>
      <p:sp>
        <p:nvSpPr>
          <p:cNvPr id="16" name="AutoShape 16"/>
          <p:cNvSpPr/>
          <p:nvPr/>
        </p:nvSpPr>
        <p:spPr>
          <a:xfrm rot="5355607">
            <a:off x="3547912" y="5760807"/>
            <a:ext cx="737638" cy="0"/>
          </a:xfrm>
          <a:prstGeom prst="line">
            <a:avLst/>
          </a:prstGeom>
          <a:ln w="9525" cap="rnd">
            <a:solidFill>
              <a:srgbClr val="000000"/>
            </a:solidFill>
            <a:prstDash val="solid"/>
            <a:headEnd type="none" w="sm" len="sm"/>
            <a:tailEnd type="triangle" w="lg" len="med"/>
          </a:ln>
        </p:spPr>
      </p:sp>
      <p:sp>
        <p:nvSpPr>
          <p:cNvPr id="17" name="AutoShape 17"/>
          <p:cNvSpPr/>
          <p:nvPr/>
        </p:nvSpPr>
        <p:spPr>
          <a:xfrm rot="5538103">
            <a:off x="3619483" y="7257911"/>
            <a:ext cx="580700" cy="0"/>
          </a:xfrm>
          <a:prstGeom prst="line">
            <a:avLst/>
          </a:prstGeom>
          <a:ln w="9525" cap="rnd">
            <a:solidFill>
              <a:srgbClr val="000000"/>
            </a:solidFill>
            <a:prstDash val="solid"/>
            <a:headEnd type="none" w="sm" len="sm"/>
            <a:tailEnd type="triangle" w="lg" len="med"/>
          </a:ln>
        </p:spPr>
      </p:sp>
      <p:sp>
        <p:nvSpPr>
          <p:cNvPr id="18" name="AutoShape 18"/>
          <p:cNvSpPr/>
          <p:nvPr/>
        </p:nvSpPr>
        <p:spPr>
          <a:xfrm rot="5258294">
            <a:off x="3667198" y="4309794"/>
            <a:ext cx="488463" cy="0"/>
          </a:xfrm>
          <a:prstGeom prst="line">
            <a:avLst/>
          </a:prstGeom>
          <a:ln w="9525" cap="rnd">
            <a:solidFill>
              <a:srgbClr val="000000"/>
            </a:solidFill>
            <a:prstDash val="solid"/>
            <a:headEnd type="none" w="sm" len="sm"/>
            <a:tailEnd type="triangle" w="lg" len="med"/>
          </a:ln>
        </p:spPr>
      </p:sp>
      <p:sp>
        <p:nvSpPr>
          <p:cNvPr id="19" name="AutoShape 19"/>
          <p:cNvSpPr/>
          <p:nvPr/>
        </p:nvSpPr>
        <p:spPr>
          <a:xfrm rot="5367983">
            <a:off x="2568275" y="2716222"/>
            <a:ext cx="1022739" cy="0"/>
          </a:xfrm>
          <a:prstGeom prst="line">
            <a:avLst/>
          </a:prstGeom>
          <a:ln w="9525" cap="rnd">
            <a:solidFill>
              <a:srgbClr val="000000"/>
            </a:solidFill>
            <a:prstDash val="solid"/>
            <a:headEnd type="none" w="sm" len="sm"/>
            <a:tailEnd type="triangle" w="lg" len="med"/>
          </a:ln>
        </p:spPr>
      </p:sp>
      <p:sp>
        <p:nvSpPr>
          <p:cNvPr id="20" name="AutoShape 20"/>
          <p:cNvSpPr/>
          <p:nvPr/>
        </p:nvSpPr>
        <p:spPr>
          <a:xfrm rot="5371236">
            <a:off x="3899831" y="2658375"/>
            <a:ext cx="1138429" cy="0"/>
          </a:xfrm>
          <a:prstGeom prst="line">
            <a:avLst/>
          </a:prstGeom>
          <a:ln w="9525" cap="rnd">
            <a:solidFill>
              <a:srgbClr val="000000"/>
            </a:solidFill>
            <a:prstDash val="solid"/>
            <a:headEnd type="none" w="sm" len="sm"/>
            <a:tailEnd type="triangle" w="lg" len="med"/>
          </a:ln>
        </p:spPr>
      </p:sp>
      <p:sp>
        <p:nvSpPr>
          <p:cNvPr id="21" name="TextBox 21"/>
          <p:cNvSpPr txBox="1"/>
          <p:nvPr/>
        </p:nvSpPr>
        <p:spPr>
          <a:xfrm>
            <a:off x="3386494" y="7856220"/>
            <a:ext cx="1604529" cy="291117"/>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Bold"/>
              </a:rPr>
              <a:t>VOTING</a:t>
            </a:r>
          </a:p>
        </p:txBody>
      </p:sp>
      <p:grpSp>
        <p:nvGrpSpPr>
          <p:cNvPr id="22" name="Group 22"/>
          <p:cNvGrpSpPr/>
          <p:nvPr/>
        </p:nvGrpSpPr>
        <p:grpSpPr>
          <a:xfrm>
            <a:off x="2502758" y="8956934"/>
            <a:ext cx="2600325" cy="795953"/>
            <a:chOff x="0" y="0"/>
            <a:chExt cx="3467100" cy="1061271"/>
          </a:xfrm>
        </p:grpSpPr>
        <p:sp>
          <p:nvSpPr>
            <p:cNvPr id="23" name="Freeform 23"/>
            <p:cNvSpPr/>
            <p:nvPr/>
          </p:nvSpPr>
          <p:spPr>
            <a:xfrm>
              <a:off x="0" y="0"/>
              <a:ext cx="3467100" cy="1061212"/>
            </a:xfrm>
            <a:custGeom>
              <a:avLst/>
              <a:gdLst/>
              <a:ahLst/>
              <a:cxnLst/>
              <a:rect l="l" t="t" r="r" b="b"/>
              <a:pathLst>
                <a:path w="3467100" h="1061212">
                  <a:moveTo>
                    <a:pt x="0" y="181102"/>
                  </a:moveTo>
                  <a:cubicBezTo>
                    <a:pt x="0" y="81026"/>
                    <a:pt x="81788" y="0"/>
                    <a:pt x="182626" y="0"/>
                  </a:cubicBezTo>
                  <a:lnTo>
                    <a:pt x="3284474" y="0"/>
                  </a:lnTo>
                  <a:lnTo>
                    <a:pt x="3284474" y="6350"/>
                  </a:lnTo>
                  <a:lnTo>
                    <a:pt x="3284474" y="0"/>
                  </a:lnTo>
                  <a:cubicBezTo>
                    <a:pt x="3385312" y="0"/>
                    <a:pt x="3467100" y="81026"/>
                    <a:pt x="3467100" y="181102"/>
                  </a:cubicBezTo>
                  <a:lnTo>
                    <a:pt x="3460750" y="181102"/>
                  </a:lnTo>
                  <a:lnTo>
                    <a:pt x="3467100" y="181102"/>
                  </a:lnTo>
                  <a:lnTo>
                    <a:pt x="3467100" y="880110"/>
                  </a:lnTo>
                  <a:lnTo>
                    <a:pt x="3460750" y="880110"/>
                  </a:lnTo>
                  <a:lnTo>
                    <a:pt x="3467100" y="880110"/>
                  </a:lnTo>
                  <a:cubicBezTo>
                    <a:pt x="3467100" y="980186"/>
                    <a:pt x="3385312" y="1061212"/>
                    <a:pt x="3284474" y="1061212"/>
                  </a:cubicBezTo>
                  <a:lnTo>
                    <a:pt x="3284474" y="1054862"/>
                  </a:lnTo>
                  <a:lnTo>
                    <a:pt x="3284474" y="1061212"/>
                  </a:lnTo>
                  <a:lnTo>
                    <a:pt x="182626" y="1061212"/>
                  </a:lnTo>
                  <a:lnTo>
                    <a:pt x="182626" y="1054862"/>
                  </a:lnTo>
                  <a:lnTo>
                    <a:pt x="182626" y="1061212"/>
                  </a:lnTo>
                  <a:cubicBezTo>
                    <a:pt x="81788" y="1061212"/>
                    <a:pt x="0" y="980186"/>
                    <a:pt x="0" y="880110"/>
                  </a:cubicBezTo>
                  <a:lnTo>
                    <a:pt x="0" y="181102"/>
                  </a:lnTo>
                  <a:lnTo>
                    <a:pt x="6350" y="181102"/>
                  </a:lnTo>
                  <a:lnTo>
                    <a:pt x="0" y="181102"/>
                  </a:lnTo>
                  <a:moveTo>
                    <a:pt x="12700" y="181102"/>
                  </a:moveTo>
                  <a:lnTo>
                    <a:pt x="12700" y="880110"/>
                  </a:lnTo>
                  <a:lnTo>
                    <a:pt x="6350" y="880110"/>
                  </a:lnTo>
                  <a:lnTo>
                    <a:pt x="12700" y="880110"/>
                  </a:lnTo>
                  <a:cubicBezTo>
                    <a:pt x="12700" y="973074"/>
                    <a:pt x="88773" y="1048512"/>
                    <a:pt x="182626" y="1048512"/>
                  </a:cubicBezTo>
                  <a:lnTo>
                    <a:pt x="3284474" y="1048512"/>
                  </a:lnTo>
                  <a:cubicBezTo>
                    <a:pt x="3378327" y="1048512"/>
                    <a:pt x="3454400" y="973074"/>
                    <a:pt x="3454400" y="880110"/>
                  </a:cubicBezTo>
                  <a:lnTo>
                    <a:pt x="3454400" y="181102"/>
                  </a:lnTo>
                  <a:cubicBezTo>
                    <a:pt x="3454400" y="88138"/>
                    <a:pt x="3378327" y="12700"/>
                    <a:pt x="3284474" y="12700"/>
                  </a:cubicBezTo>
                  <a:lnTo>
                    <a:pt x="182626" y="12700"/>
                  </a:lnTo>
                  <a:lnTo>
                    <a:pt x="182626" y="6350"/>
                  </a:lnTo>
                  <a:lnTo>
                    <a:pt x="182626" y="12700"/>
                  </a:lnTo>
                  <a:cubicBezTo>
                    <a:pt x="88773" y="12700"/>
                    <a:pt x="12700" y="88138"/>
                    <a:pt x="12700" y="181102"/>
                  </a:cubicBezTo>
                  <a:close/>
                </a:path>
              </a:pathLst>
            </a:custGeom>
            <a:solidFill>
              <a:srgbClr val="000000"/>
            </a:solidFill>
          </p:spPr>
        </p:sp>
      </p:grpSp>
      <p:sp>
        <p:nvSpPr>
          <p:cNvPr id="24" name="Freeform 24" descr="Shape"/>
          <p:cNvSpPr/>
          <p:nvPr/>
        </p:nvSpPr>
        <p:spPr>
          <a:xfrm>
            <a:off x="2523261" y="8939850"/>
            <a:ext cx="2790825" cy="847726"/>
          </a:xfrm>
          <a:custGeom>
            <a:avLst/>
            <a:gdLst/>
            <a:ahLst/>
            <a:cxnLst/>
            <a:rect l="l" t="t" r="r" b="b"/>
            <a:pathLst>
              <a:path w="2790825" h="847726">
                <a:moveTo>
                  <a:pt x="0" y="0"/>
                </a:moveTo>
                <a:lnTo>
                  <a:pt x="2790825" y="0"/>
                </a:lnTo>
                <a:lnTo>
                  <a:pt x="2790825" y="847726"/>
                </a:lnTo>
                <a:lnTo>
                  <a:pt x="0" y="847726"/>
                </a:lnTo>
                <a:lnTo>
                  <a:pt x="0" y="0"/>
                </a:lnTo>
                <a:close/>
              </a:path>
            </a:pathLst>
          </a:custGeom>
          <a:blipFill>
            <a:blip r:embed="rId2"/>
            <a:stretch>
              <a:fillRect/>
            </a:stretch>
          </a:blipFill>
        </p:spPr>
      </p:sp>
      <p:sp>
        <p:nvSpPr>
          <p:cNvPr id="25" name="TextBox 25"/>
          <p:cNvSpPr txBox="1"/>
          <p:nvPr/>
        </p:nvSpPr>
        <p:spPr>
          <a:xfrm>
            <a:off x="3353852" y="9215964"/>
            <a:ext cx="1798320" cy="277892"/>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Bold"/>
              </a:rPr>
              <a:t>RESULTS</a:t>
            </a:r>
          </a:p>
        </p:txBody>
      </p:sp>
      <p:sp>
        <p:nvSpPr>
          <p:cNvPr id="26" name="AutoShape 26"/>
          <p:cNvSpPr/>
          <p:nvPr/>
        </p:nvSpPr>
        <p:spPr>
          <a:xfrm rot="5244559">
            <a:off x="3557404" y="8647814"/>
            <a:ext cx="558956" cy="0"/>
          </a:xfrm>
          <a:prstGeom prst="line">
            <a:avLst/>
          </a:prstGeom>
          <a:ln w="9525" cap="rnd">
            <a:solidFill>
              <a:srgbClr val="4F81BD"/>
            </a:solidFill>
            <a:prstDash val="solid"/>
            <a:headEnd type="none" w="sm" len="sm"/>
            <a:tailEnd type="triangle" w="lg" len="med"/>
          </a:ln>
        </p:spPr>
      </p:sp>
      <p:sp>
        <p:nvSpPr>
          <p:cNvPr id="27" name="TextBox 27"/>
          <p:cNvSpPr txBox="1"/>
          <p:nvPr/>
        </p:nvSpPr>
        <p:spPr>
          <a:xfrm>
            <a:off x="434340" y="68297"/>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5106" y="4072631"/>
            <a:ext cx="2562517" cy="639292"/>
            <a:chOff x="0" y="0"/>
            <a:chExt cx="3416689" cy="852389"/>
          </a:xfrm>
        </p:grpSpPr>
        <p:sp>
          <p:nvSpPr>
            <p:cNvPr id="3" name="Freeform 3"/>
            <p:cNvSpPr/>
            <p:nvPr/>
          </p:nvSpPr>
          <p:spPr>
            <a:xfrm>
              <a:off x="16891" y="17018"/>
              <a:ext cx="3382899" cy="818388"/>
            </a:xfrm>
            <a:custGeom>
              <a:avLst/>
              <a:gdLst/>
              <a:ahLst/>
              <a:cxnLst/>
              <a:rect l="l" t="t" r="r" b="b"/>
              <a:pathLst>
                <a:path w="3382899" h="818388">
                  <a:moveTo>
                    <a:pt x="0" y="136398"/>
                  </a:moveTo>
                  <a:cubicBezTo>
                    <a:pt x="0" y="61087"/>
                    <a:pt x="62992" y="0"/>
                    <a:pt x="140716" y="0"/>
                  </a:cubicBezTo>
                  <a:lnTo>
                    <a:pt x="3242183" y="0"/>
                  </a:lnTo>
                  <a:cubicBezTo>
                    <a:pt x="3319907" y="0"/>
                    <a:pt x="3382899" y="61087"/>
                    <a:pt x="3382899" y="136398"/>
                  </a:cubicBezTo>
                  <a:lnTo>
                    <a:pt x="3382899" y="681990"/>
                  </a:lnTo>
                  <a:cubicBezTo>
                    <a:pt x="3382899" y="757301"/>
                    <a:pt x="3319907" y="818388"/>
                    <a:pt x="3242183" y="818388"/>
                  </a:cubicBezTo>
                  <a:lnTo>
                    <a:pt x="140716" y="818388"/>
                  </a:lnTo>
                  <a:cubicBezTo>
                    <a:pt x="62992" y="818388"/>
                    <a:pt x="0" y="757301"/>
                    <a:pt x="0" y="681990"/>
                  </a:cubicBezTo>
                  <a:close/>
                </a:path>
              </a:pathLst>
            </a:custGeom>
            <a:solidFill>
              <a:srgbClr val="4F81BD"/>
            </a:solidFill>
          </p:spPr>
        </p:sp>
        <p:sp>
          <p:nvSpPr>
            <p:cNvPr id="4" name="Freeform 4"/>
            <p:cNvSpPr/>
            <p:nvPr/>
          </p:nvSpPr>
          <p:spPr>
            <a:xfrm>
              <a:off x="0" y="0"/>
              <a:ext cx="3416681" cy="852424"/>
            </a:xfrm>
            <a:custGeom>
              <a:avLst/>
              <a:gdLst/>
              <a:ahLst/>
              <a:cxnLst/>
              <a:rect l="l" t="t" r="r" b="b"/>
              <a:pathLst>
                <a:path w="3416681" h="852424">
                  <a:moveTo>
                    <a:pt x="0" y="153416"/>
                  </a:moveTo>
                  <a:cubicBezTo>
                    <a:pt x="0" y="68199"/>
                    <a:pt x="70993" y="0"/>
                    <a:pt x="157607" y="0"/>
                  </a:cubicBezTo>
                  <a:lnTo>
                    <a:pt x="3259074" y="0"/>
                  </a:lnTo>
                  <a:lnTo>
                    <a:pt x="3259074" y="16891"/>
                  </a:lnTo>
                  <a:lnTo>
                    <a:pt x="3259074" y="0"/>
                  </a:lnTo>
                  <a:cubicBezTo>
                    <a:pt x="3345561" y="0"/>
                    <a:pt x="3416681" y="68199"/>
                    <a:pt x="3416681" y="153416"/>
                  </a:cubicBezTo>
                  <a:lnTo>
                    <a:pt x="3399790" y="153416"/>
                  </a:lnTo>
                  <a:lnTo>
                    <a:pt x="3416681" y="153416"/>
                  </a:lnTo>
                  <a:lnTo>
                    <a:pt x="3416681" y="699008"/>
                  </a:lnTo>
                  <a:lnTo>
                    <a:pt x="3399790" y="699008"/>
                  </a:lnTo>
                  <a:lnTo>
                    <a:pt x="3416681" y="699008"/>
                  </a:lnTo>
                  <a:cubicBezTo>
                    <a:pt x="3416681" y="784225"/>
                    <a:pt x="3345688" y="852424"/>
                    <a:pt x="3259074" y="852424"/>
                  </a:cubicBezTo>
                  <a:lnTo>
                    <a:pt x="3259074" y="835406"/>
                  </a:lnTo>
                  <a:lnTo>
                    <a:pt x="3259074" y="852297"/>
                  </a:lnTo>
                  <a:lnTo>
                    <a:pt x="157607" y="852297"/>
                  </a:lnTo>
                  <a:lnTo>
                    <a:pt x="157607" y="835406"/>
                  </a:lnTo>
                  <a:lnTo>
                    <a:pt x="157607" y="852297"/>
                  </a:lnTo>
                  <a:cubicBezTo>
                    <a:pt x="70993" y="852424"/>
                    <a:pt x="0" y="784225"/>
                    <a:pt x="0" y="699008"/>
                  </a:cubicBezTo>
                  <a:lnTo>
                    <a:pt x="0" y="153416"/>
                  </a:lnTo>
                  <a:lnTo>
                    <a:pt x="16891" y="153416"/>
                  </a:lnTo>
                  <a:lnTo>
                    <a:pt x="0" y="153416"/>
                  </a:lnTo>
                  <a:moveTo>
                    <a:pt x="33909" y="153416"/>
                  </a:moveTo>
                  <a:lnTo>
                    <a:pt x="33909" y="699008"/>
                  </a:lnTo>
                  <a:lnTo>
                    <a:pt x="16891" y="699008"/>
                  </a:lnTo>
                  <a:lnTo>
                    <a:pt x="33909" y="699008"/>
                  </a:lnTo>
                  <a:cubicBezTo>
                    <a:pt x="33909" y="764540"/>
                    <a:pt x="88773" y="818515"/>
                    <a:pt x="157607" y="818515"/>
                  </a:cubicBezTo>
                  <a:lnTo>
                    <a:pt x="3259074" y="818515"/>
                  </a:lnTo>
                  <a:cubicBezTo>
                    <a:pt x="3327908" y="818515"/>
                    <a:pt x="3382772" y="764540"/>
                    <a:pt x="3382772" y="699008"/>
                  </a:cubicBezTo>
                  <a:lnTo>
                    <a:pt x="3382772" y="153416"/>
                  </a:lnTo>
                  <a:cubicBezTo>
                    <a:pt x="3382772" y="87884"/>
                    <a:pt x="3327908" y="33909"/>
                    <a:pt x="3259074" y="33909"/>
                  </a:cubicBezTo>
                  <a:lnTo>
                    <a:pt x="157607" y="33909"/>
                  </a:lnTo>
                  <a:lnTo>
                    <a:pt x="157607" y="16891"/>
                  </a:lnTo>
                  <a:lnTo>
                    <a:pt x="157607" y="33909"/>
                  </a:lnTo>
                  <a:cubicBezTo>
                    <a:pt x="88773" y="33909"/>
                    <a:pt x="33909" y="87884"/>
                    <a:pt x="33909" y="153416"/>
                  </a:cubicBezTo>
                  <a:close/>
                </a:path>
              </a:pathLst>
            </a:custGeom>
            <a:solidFill>
              <a:srgbClr val="1C334E"/>
            </a:solidFill>
          </p:spPr>
        </p:sp>
      </p:grpSp>
      <p:grpSp>
        <p:nvGrpSpPr>
          <p:cNvPr id="5" name="Group 5"/>
          <p:cNvGrpSpPr/>
          <p:nvPr/>
        </p:nvGrpSpPr>
        <p:grpSpPr>
          <a:xfrm>
            <a:off x="6205111" y="635001"/>
            <a:ext cx="2616200" cy="635000"/>
            <a:chOff x="0" y="0"/>
            <a:chExt cx="3488267" cy="846667"/>
          </a:xfrm>
        </p:grpSpPr>
        <p:sp>
          <p:nvSpPr>
            <p:cNvPr id="6" name="Freeform 6"/>
            <p:cNvSpPr/>
            <p:nvPr/>
          </p:nvSpPr>
          <p:spPr>
            <a:xfrm>
              <a:off x="16891" y="16891"/>
              <a:ext cx="3454400" cy="812927"/>
            </a:xfrm>
            <a:custGeom>
              <a:avLst/>
              <a:gdLst/>
              <a:ahLst/>
              <a:cxnLst/>
              <a:rect l="l" t="t" r="r" b="b"/>
              <a:pathLst>
                <a:path w="3454400" h="812927">
                  <a:moveTo>
                    <a:pt x="0" y="135509"/>
                  </a:moveTo>
                  <a:cubicBezTo>
                    <a:pt x="0" y="60706"/>
                    <a:pt x="62611" y="0"/>
                    <a:pt x="139700" y="0"/>
                  </a:cubicBezTo>
                  <a:lnTo>
                    <a:pt x="3314700" y="0"/>
                  </a:lnTo>
                  <a:cubicBezTo>
                    <a:pt x="3391916" y="0"/>
                    <a:pt x="3454400" y="60706"/>
                    <a:pt x="3454400" y="135509"/>
                  </a:cubicBezTo>
                  <a:lnTo>
                    <a:pt x="3454400" y="677418"/>
                  </a:lnTo>
                  <a:cubicBezTo>
                    <a:pt x="3454400" y="752221"/>
                    <a:pt x="3391789" y="812927"/>
                    <a:pt x="3314700" y="812927"/>
                  </a:cubicBezTo>
                  <a:lnTo>
                    <a:pt x="139827" y="812927"/>
                  </a:lnTo>
                  <a:cubicBezTo>
                    <a:pt x="62611" y="812927"/>
                    <a:pt x="127" y="752221"/>
                    <a:pt x="127" y="677418"/>
                  </a:cubicBezTo>
                  <a:close/>
                </a:path>
              </a:pathLst>
            </a:custGeom>
            <a:solidFill>
              <a:srgbClr val="4F81BD"/>
            </a:solidFill>
          </p:spPr>
        </p:sp>
        <p:sp>
          <p:nvSpPr>
            <p:cNvPr id="7" name="Freeform 7"/>
            <p:cNvSpPr/>
            <p:nvPr/>
          </p:nvSpPr>
          <p:spPr>
            <a:xfrm>
              <a:off x="0" y="0"/>
              <a:ext cx="3488309" cy="846709"/>
            </a:xfrm>
            <a:custGeom>
              <a:avLst/>
              <a:gdLst/>
              <a:ahLst/>
              <a:cxnLst/>
              <a:rect l="l" t="t" r="r" b="b"/>
              <a:pathLst>
                <a:path w="3488309" h="846709">
                  <a:moveTo>
                    <a:pt x="0" y="152400"/>
                  </a:moveTo>
                  <a:cubicBezTo>
                    <a:pt x="0" y="67691"/>
                    <a:pt x="70612" y="0"/>
                    <a:pt x="156718" y="0"/>
                  </a:cubicBezTo>
                  <a:lnTo>
                    <a:pt x="3331591" y="0"/>
                  </a:lnTo>
                  <a:lnTo>
                    <a:pt x="3331591" y="16891"/>
                  </a:lnTo>
                  <a:lnTo>
                    <a:pt x="3331591" y="0"/>
                  </a:lnTo>
                  <a:cubicBezTo>
                    <a:pt x="3417570" y="0"/>
                    <a:pt x="3488309" y="67691"/>
                    <a:pt x="3488309" y="152400"/>
                  </a:cubicBezTo>
                  <a:lnTo>
                    <a:pt x="3471418" y="152400"/>
                  </a:lnTo>
                  <a:lnTo>
                    <a:pt x="3488309" y="152400"/>
                  </a:lnTo>
                  <a:lnTo>
                    <a:pt x="3488309" y="694309"/>
                  </a:lnTo>
                  <a:lnTo>
                    <a:pt x="3471418" y="694309"/>
                  </a:lnTo>
                  <a:lnTo>
                    <a:pt x="3488309" y="694309"/>
                  </a:lnTo>
                  <a:cubicBezTo>
                    <a:pt x="3488309" y="779018"/>
                    <a:pt x="3417697" y="846709"/>
                    <a:pt x="3331591" y="846709"/>
                  </a:cubicBezTo>
                  <a:lnTo>
                    <a:pt x="3331591" y="829691"/>
                  </a:lnTo>
                  <a:lnTo>
                    <a:pt x="3331591" y="846582"/>
                  </a:lnTo>
                  <a:lnTo>
                    <a:pt x="156718" y="846582"/>
                  </a:lnTo>
                  <a:lnTo>
                    <a:pt x="156718" y="829691"/>
                  </a:lnTo>
                  <a:lnTo>
                    <a:pt x="156718" y="846582"/>
                  </a:lnTo>
                  <a:cubicBezTo>
                    <a:pt x="70612" y="846709"/>
                    <a:pt x="0" y="778891"/>
                    <a:pt x="0" y="694309"/>
                  </a:cubicBezTo>
                  <a:lnTo>
                    <a:pt x="0" y="152400"/>
                  </a:lnTo>
                  <a:lnTo>
                    <a:pt x="16891" y="152400"/>
                  </a:lnTo>
                  <a:lnTo>
                    <a:pt x="0" y="152400"/>
                  </a:lnTo>
                  <a:moveTo>
                    <a:pt x="33909" y="152400"/>
                  </a:moveTo>
                  <a:lnTo>
                    <a:pt x="33909" y="694309"/>
                  </a:lnTo>
                  <a:lnTo>
                    <a:pt x="16891" y="694309"/>
                  </a:lnTo>
                  <a:lnTo>
                    <a:pt x="33909" y="694309"/>
                  </a:lnTo>
                  <a:cubicBezTo>
                    <a:pt x="33909" y="759333"/>
                    <a:pt x="88392" y="812800"/>
                    <a:pt x="156718" y="812800"/>
                  </a:cubicBezTo>
                  <a:lnTo>
                    <a:pt x="3331591" y="812800"/>
                  </a:lnTo>
                  <a:cubicBezTo>
                    <a:pt x="3399917" y="812800"/>
                    <a:pt x="3454400" y="759206"/>
                    <a:pt x="3454400" y="694309"/>
                  </a:cubicBezTo>
                  <a:lnTo>
                    <a:pt x="3454400" y="152400"/>
                  </a:lnTo>
                  <a:cubicBezTo>
                    <a:pt x="3454400" y="87376"/>
                    <a:pt x="3399917" y="33909"/>
                    <a:pt x="3331591" y="33909"/>
                  </a:cubicBezTo>
                  <a:lnTo>
                    <a:pt x="156718" y="33909"/>
                  </a:lnTo>
                  <a:lnTo>
                    <a:pt x="156718" y="16891"/>
                  </a:lnTo>
                  <a:lnTo>
                    <a:pt x="156718" y="33909"/>
                  </a:lnTo>
                  <a:cubicBezTo>
                    <a:pt x="88392" y="33909"/>
                    <a:pt x="33909" y="87376"/>
                    <a:pt x="33909" y="152400"/>
                  </a:cubicBezTo>
                  <a:close/>
                </a:path>
              </a:pathLst>
            </a:custGeom>
            <a:solidFill>
              <a:srgbClr val="1C334E"/>
            </a:solidFill>
          </p:spPr>
        </p:sp>
      </p:grpSp>
      <p:grpSp>
        <p:nvGrpSpPr>
          <p:cNvPr id="8" name="Group 8"/>
          <p:cNvGrpSpPr/>
          <p:nvPr/>
        </p:nvGrpSpPr>
        <p:grpSpPr>
          <a:xfrm>
            <a:off x="11310477" y="743680"/>
            <a:ext cx="2463800" cy="558800"/>
            <a:chOff x="0" y="0"/>
            <a:chExt cx="3285067" cy="745067"/>
          </a:xfrm>
        </p:grpSpPr>
        <p:sp>
          <p:nvSpPr>
            <p:cNvPr id="9" name="Freeform 9"/>
            <p:cNvSpPr/>
            <p:nvPr/>
          </p:nvSpPr>
          <p:spPr>
            <a:xfrm>
              <a:off x="16891" y="17018"/>
              <a:ext cx="3251327" cy="711073"/>
            </a:xfrm>
            <a:custGeom>
              <a:avLst/>
              <a:gdLst/>
              <a:ahLst/>
              <a:cxnLst/>
              <a:rect l="l" t="t" r="r" b="b"/>
              <a:pathLst>
                <a:path w="3251327" h="711073">
                  <a:moveTo>
                    <a:pt x="0" y="118491"/>
                  </a:moveTo>
                  <a:cubicBezTo>
                    <a:pt x="0" y="53086"/>
                    <a:pt x="54991" y="0"/>
                    <a:pt x="122936" y="0"/>
                  </a:cubicBezTo>
                  <a:lnTo>
                    <a:pt x="3128391" y="0"/>
                  </a:lnTo>
                  <a:cubicBezTo>
                    <a:pt x="3196209" y="0"/>
                    <a:pt x="3251327" y="53086"/>
                    <a:pt x="3251327" y="118491"/>
                  </a:cubicBezTo>
                  <a:lnTo>
                    <a:pt x="3251327" y="592582"/>
                  </a:lnTo>
                  <a:cubicBezTo>
                    <a:pt x="3251327" y="657987"/>
                    <a:pt x="3196336" y="711073"/>
                    <a:pt x="3128391" y="711073"/>
                  </a:cubicBezTo>
                  <a:lnTo>
                    <a:pt x="122936" y="711073"/>
                  </a:lnTo>
                  <a:cubicBezTo>
                    <a:pt x="55118" y="711073"/>
                    <a:pt x="0" y="657987"/>
                    <a:pt x="0" y="592582"/>
                  </a:cubicBezTo>
                  <a:close/>
                </a:path>
              </a:pathLst>
            </a:custGeom>
            <a:solidFill>
              <a:srgbClr val="4F81BD"/>
            </a:solidFill>
          </p:spPr>
        </p:sp>
        <p:sp>
          <p:nvSpPr>
            <p:cNvPr id="10" name="Freeform 10"/>
            <p:cNvSpPr/>
            <p:nvPr/>
          </p:nvSpPr>
          <p:spPr>
            <a:xfrm>
              <a:off x="0" y="0"/>
              <a:ext cx="3285109" cy="745109"/>
            </a:xfrm>
            <a:custGeom>
              <a:avLst/>
              <a:gdLst/>
              <a:ahLst/>
              <a:cxnLst/>
              <a:rect l="l" t="t" r="r" b="b"/>
              <a:pathLst>
                <a:path w="3285109" h="745109">
                  <a:moveTo>
                    <a:pt x="0" y="135509"/>
                  </a:moveTo>
                  <a:cubicBezTo>
                    <a:pt x="0" y="60071"/>
                    <a:pt x="63246" y="0"/>
                    <a:pt x="139827" y="0"/>
                  </a:cubicBezTo>
                  <a:lnTo>
                    <a:pt x="3145282" y="0"/>
                  </a:lnTo>
                  <a:lnTo>
                    <a:pt x="3145282" y="16891"/>
                  </a:lnTo>
                  <a:lnTo>
                    <a:pt x="3145282" y="0"/>
                  </a:lnTo>
                  <a:cubicBezTo>
                    <a:pt x="3221990" y="0"/>
                    <a:pt x="3285109" y="60071"/>
                    <a:pt x="3285109" y="135509"/>
                  </a:cubicBezTo>
                  <a:lnTo>
                    <a:pt x="3268218" y="135509"/>
                  </a:lnTo>
                  <a:lnTo>
                    <a:pt x="3285109" y="135509"/>
                  </a:lnTo>
                  <a:lnTo>
                    <a:pt x="3285109" y="609600"/>
                  </a:lnTo>
                  <a:lnTo>
                    <a:pt x="3268218" y="609600"/>
                  </a:lnTo>
                  <a:lnTo>
                    <a:pt x="3285109" y="609600"/>
                  </a:lnTo>
                  <a:cubicBezTo>
                    <a:pt x="3285109" y="685038"/>
                    <a:pt x="3221863" y="745109"/>
                    <a:pt x="3145282" y="745109"/>
                  </a:cubicBezTo>
                  <a:lnTo>
                    <a:pt x="3145282" y="728091"/>
                  </a:lnTo>
                  <a:lnTo>
                    <a:pt x="3145282" y="744982"/>
                  </a:lnTo>
                  <a:lnTo>
                    <a:pt x="139827" y="744982"/>
                  </a:lnTo>
                  <a:lnTo>
                    <a:pt x="139827" y="728091"/>
                  </a:lnTo>
                  <a:lnTo>
                    <a:pt x="139827" y="744982"/>
                  </a:lnTo>
                  <a:cubicBezTo>
                    <a:pt x="63246" y="745109"/>
                    <a:pt x="0" y="685038"/>
                    <a:pt x="0" y="609600"/>
                  </a:cubicBezTo>
                  <a:lnTo>
                    <a:pt x="0" y="135509"/>
                  </a:lnTo>
                  <a:lnTo>
                    <a:pt x="16891" y="135509"/>
                  </a:lnTo>
                  <a:lnTo>
                    <a:pt x="0" y="135509"/>
                  </a:lnTo>
                  <a:moveTo>
                    <a:pt x="33909" y="135509"/>
                  </a:moveTo>
                  <a:lnTo>
                    <a:pt x="33909" y="609600"/>
                  </a:lnTo>
                  <a:lnTo>
                    <a:pt x="16891" y="609600"/>
                  </a:lnTo>
                  <a:lnTo>
                    <a:pt x="33909" y="609600"/>
                  </a:lnTo>
                  <a:cubicBezTo>
                    <a:pt x="33909" y="665099"/>
                    <a:pt x="80772" y="711200"/>
                    <a:pt x="139827" y="711200"/>
                  </a:cubicBezTo>
                  <a:lnTo>
                    <a:pt x="3145282" y="711200"/>
                  </a:lnTo>
                  <a:cubicBezTo>
                    <a:pt x="3204337" y="711200"/>
                    <a:pt x="3251200" y="665099"/>
                    <a:pt x="3251200" y="609600"/>
                  </a:cubicBezTo>
                  <a:lnTo>
                    <a:pt x="3251200" y="135509"/>
                  </a:lnTo>
                  <a:cubicBezTo>
                    <a:pt x="3251200" y="80010"/>
                    <a:pt x="3204337" y="33909"/>
                    <a:pt x="3145282" y="33909"/>
                  </a:cubicBezTo>
                  <a:lnTo>
                    <a:pt x="139827" y="33909"/>
                  </a:lnTo>
                  <a:lnTo>
                    <a:pt x="139827" y="16891"/>
                  </a:lnTo>
                  <a:lnTo>
                    <a:pt x="139827" y="33909"/>
                  </a:lnTo>
                  <a:cubicBezTo>
                    <a:pt x="80772" y="33909"/>
                    <a:pt x="33909" y="80010"/>
                    <a:pt x="33909" y="135509"/>
                  </a:cubicBezTo>
                  <a:close/>
                </a:path>
              </a:pathLst>
            </a:custGeom>
            <a:solidFill>
              <a:srgbClr val="1C334E"/>
            </a:solidFill>
          </p:spPr>
        </p:sp>
        <p:sp>
          <p:nvSpPr>
            <p:cNvPr id="11" name="TextBox 11"/>
            <p:cNvSpPr txBox="1"/>
            <p:nvPr/>
          </p:nvSpPr>
          <p:spPr>
            <a:xfrm>
              <a:off x="0" y="0"/>
              <a:ext cx="3285067" cy="745067"/>
            </a:xfrm>
            <a:prstGeom prst="rect">
              <a:avLst/>
            </a:prstGeom>
          </p:spPr>
          <p:txBody>
            <a:bodyPr lIns="50800" tIns="50800" rIns="50800" bIns="50800" rtlCol="0" anchor="ctr"/>
            <a:lstStyle/>
            <a:p>
              <a:pPr algn="ctr">
                <a:lnSpc>
                  <a:spcPts val="2160"/>
                </a:lnSpc>
              </a:pPr>
              <a:r>
                <a:rPr lang="en-US" sz="1800" spc="16">
                  <a:solidFill>
                    <a:srgbClr val="FFFFFF"/>
                  </a:solidFill>
                  <a:latin typeface="TT Rounds Condensed"/>
                </a:rPr>
                <a:t>GROUP LOGIN</a:t>
              </a:r>
            </a:p>
          </p:txBody>
        </p:sp>
      </p:grpSp>
      <p:grpSp>
        <p:nvGrpSpPr>
          <p:cNvPr id="12" name="Group 12"/>
          <p:cNvGrpSpPr/>
          <p:nvPr/>
        </p:nvGrpSpPr>
        <p:grpSpPr>
          <a:xfrm>
            <a:off x="6180185" y="2338108"/>
            <a:ext cx="1971535" cy="1092200"/>
            <a:chOff x="0" y="0"/>
            <a:chExt cx="2628713" cy="1456267"/>
          </a:xfrm>
        </p:grpSpPr>
        <p:sp>
          <p:nvSpPr>
            <p:cNvPr id="13" name="Freeform 13"/>
            <p:cNvSpPr/>
            <p:nvPr/>
          </p:nvSpPr>
          <p:spPr>
            <a:xfrm>
              <a:off x="16891" y="16891"/>
              <a:ext cx="2594864" cy="1422400"/>
            </a:xfrm>
            <a:custGeom>
              <a:avLst/>
              <a:gdLst/>
              <a:ahLst/>
              <a:cxnLst/>
              <a:rect l="l" t="t" r="r" b="b"/>
              <a:pathLst>
                <a:path w="2594864" h="1422400">
                  <a:moveTo>
                    <a:pt x="0" y="0"/>
                  </a:moveTo>
                  <a:lnTo>
                    <a:pt x="2594864" y="0"/>
                  </a:lnTo>
                  <a:lnTo>
                    <a:pt x="2594864" y="1422400"/>
                  </a:lnTo>
                  <a:lnTo>
                    <a:pt x="0" y="1422400"/>
                  </a:lnTo>
                  <a:close/>
                </a:path>
              </a:pathLst>
            </a:custGeom>
            <a:solidFill>
              <a:srgbClr val="4F81BD"/>
            </a:solidFill>
          </p:spPr>
        </p:sp>
        <p:sp>
          <p:nvSpPr>
            <p:cNvPr id="14" name="Freeform 14"/>
            <p:cNvSpPr/>
            <p:nvPr/>
          </p:nvSpPr>
          <p:spPr>
            <a:xfrm>
              <a:off x="0" y="0"/>
              <a:ext cx="2628646" cy="1456182"/>
            </a:xfrm>
            <a:custGeom>
              <a:avLst/>
              <a:gdLst/>
              <a:ahLst/>
              <a:cxnLst/>
              <a:rect l="l" t="t" r="r" b="b"/>
              <a:pathLst>
                <a:path w="2628646" h="1456182">
                  <a:moveTo>
                    <a:pt x="16891" y="0"/>
                  </a:moveTo>
                  <a:lnTo>
                    <a:pt x="2611755" y="0"/>
                  </a:lnTo>
                  <a:cubicBezTo>
                    <a:pt x="2621153" y="0"/>
                    <a:pt x="2628646" y="7620"/>
                    <a:pt x="2628646" y="16891"/>
                  </a:cubicBezTo>
                  <a:lnTo>
                    <a:pt x="2628646" y="1439291"/>
                  </a:lnTo>
                  <a:cubicBezTo>
                    <a:pt x="2628646" y="1448689"/>
                    <a:pt x="2621026" y="1456182"/>
                    <a:pt x="2611755" y="1456182"/>
                  </a:cubicBezTo>
                  <a:lnTo>
                    <a:pt x="16891" y="1456182"/>
                  </a:lnTo>
                  <a:cubicBezTo>
                    <a:pt x="7493" y="1456182"/>
                    <a:pt x="0" y="1448562"/>
                    <a:pt x="0" y="1439291"/>
                  </a:cubicBezTo>
                  <a:lnTo>
                    <a:pt x="0" y="16891"/>
                  </a:lnTo>
                  <a:cubicBezTo>
                    <a:pt x="0" y="7620"/>
                    <a:pt x="7620" y="0"/>
                    <a:pt x="16891" y="0"/>
                  </a:cubicBezTo>
                  <a:moveTo>
                    <a:pt x="16891" y="33909"/>
                  </a:moveTo>
                  <a:lnTo>
                    <a:pt x="16891" y="16891"/>
                  </a:lnTo>
                  <a:lnTo>
                    <a:pt x="33909" y="16891"/>
                  </a:lnTo>
                  <a:lnTo>
                    <a:pt x="33909" y="1439291"/>
                  </a:lnTo>
                  <a:lnTo>
                    <a:pt x="16891" y="1439291"/>
                  </a:lnTo>
                  <a:lnTo>
                    <a:pt x="16891" y="1422400"/>
                  </a:lnTo>
                  <a:lnTo>
                    <a:pt x="2611755" y="1422400"/>
                  </a:lnTo>
                  <a:lnTo>
                    <a:pt x="2611755" y="1439291"/>
                  </a:lnTo>
                  <a:lnTo>
                    <a:pt x="2594864" y="1439291"/>
                  </a:lnTo>
                  <a:lnTo>
                    <a:pt x="2594864" y="16891"/>
                  </a:lnTo>
                  <a:lnTo>
                    <a:pt x="2611755" y="16891"/>
                  </a:lnTo>
                  <a:lnTo>
                    <a:pt x="2611755" y="33909"/>
                  </a:lnTo>
                  <a:lnTo>
                    <a:pt x="16891" y="33909"/>
                  </a:lnTo>
                  <a:close/>
                </a:path>
              </a:pathLst>
            </a:custGeom>
            <a:solidFill>
              <a:srgbClr val="1C334E"/>
            </a:solidFill>
          </p:spPr>
        </p:sp>
      </p:grpSp>
      <p:grpSp>
        <p:nvGrpSpPr>
          <p:cNvPr id="15" name="Group 15"/>
          <p:cNvGrpSpPr/>
          <p:nvPr/>
        </p:nvGrpSpPr>
        <p:grpSpPr>
          <a:xfrm>
            <a:off x="12046472" y="2349755"/>
            <a:ext cx="1930400" cy="1092200"/>
            <a:chOff x="0" y="0"/>
            <a:chExt cx="2573867" cy="1456267"/>
          </a:xfrm>
        </p:grpSpPr>
        <p:sp>
          <p:nvSpPr>
            <p:cNvPr id="16" name="Freeform 16"/>
            <p:cNvSpPr/>
            <p:nvPr/>
          </p:nvSpPr>
          <p:spPr>
            <a:xfrm>
              <a:off x="16891" y="16891"/>
              <a:ext cx="2540000" cy="1422400"/>
            </a:xfrm>
            <a:custGeom>
              <a:avLst/>
              <a:gdLst/>
              <a:ahLst/>
              <a:cxnLst/>
              <a:rect l="l" t="t" r="r" b="b"/>
              <a:pathLst>
                <a:path w="2540000" h="1422400">
                  <a:moveTo>
                    <a:pt x="0" y="0"/>
                  </a:moveTo>
                  <a:lnTo>
                    <a:pt x="2540000" y="0"/>
                  </a:lnTo>
                  <a:lnTo>
                    <a:pt x="2540000" y="1422400"/>
                  </a:lnTo>
                  <a:lnTo>
                    <a:pt x="0" y="1422400"/>
                  </a:lnTo>
                  <a:close/>
                </a:path>
              </a:pathLst>
            </a:custGeom>
            <a:solidFill>
              <a:srgbClr val="4F81BD"/>
            </a:solidFill>
          </p:spPr>
        </p:sp>
        <p:sp>
          <p:nvSpPr>
            <p:cNvPr id="17" name="Freeform 17"/>
            <p:cNvSpPr/>
            <p:nvPr/>
          </p:nvSpPr>
          <p:spPr>
            <a:xfrm>
              <a:off x="0" y="0"/>
              <a:ext cx="2573782" cy="1456182"/>
            </a:xfrm>
            <a:custGeom>
              <a:avLst/>
              <a:gdLst/>
              <a:ahLst/>
              <a:cxnLst/>
              <a:rect l="l" t="t" r="r" b="b"/>
              <a:pathLst>
                <a:path w="2573782" h="1456182">
                  <a:moveTo>
                    <a:pt x="16891" y="0"/>
                  </a:moveTo>
                  <a:lnTo>
                    <a:pt x="2556891" y="0"/>
                  </a:lnTo>
                  <a:cubicBezTo>
                    <a:pt x="2566289" y="0"/>
                    <a:pt x="2573782" y="7620"/>
                    <a:pt x="2573782" y="16891"/>
                  </a:cubicBezTo>
                  <a:lnTo>
                    <a:pt x="2573782" y="1439291"/>
                  </a:lnTo>
                  <a:cubicBezTo>
                    <a:pt x="2573782" y="1448689"/>
                    <a:pt x="2566162" y="1456182"/>
                    <a:pt x="2556891" y="1456182"/>
                  </a:cubicBezTo>
                  <a:lnTo>
                    <a:pt x="16891" y="1456182"/>
                  </a:lnTo>
                  <a:cubicBezTo>
                    <a:pt x="7493" y="1456182"/>
                    <a:pt x="0" y="1448562"/>
                    <a:pt x="0" y="1439291"/>
                  </a:cubicBezTo>
                  <a:lnTo>
                    <a:pt x="0" y="16891"/>
                  </a:lnTo>
                  <a:cubicBezTo>
                    <a:pt x="0" y="7620"/>
                    <a:pt x="7620" y="0"/>
                    <a:pt x="16891" y="0"/>
                  </a:cubicBezTo>
                  <a:moveTo>
                    <a:pt x="16891" y="33909"/>
                  </a:moveTo>
                  <a:lnTo>
                    <a:pt x="16891" y="16891"/>
                  </a:lnTo>
                  <a:lnTo>
                    <a:pt x="33909" y="16891"/>
                  </a:lnTo>
                  <a:lnTo>
                    <a:pt x="33909" y="1439291"/>
                  </a:lnTo>
                  <a:lnTo>
                    <a:pt x="16891" y="1439291"/>
                  </a:lnTo>
                  <a:lnTo>
                    <a:pt x="16891" y="1422400"/>
                  </a:lnTo>
                  <a:lnTo>
                    <a:pt x="2556891" y="1422400"/>
                  </a:lnTo>
                  <a:lnTo>
                    <a:pt x="2556891" y="1439291"/>
                  </a:lnTo>
                  <a:lnTo>
                    <a:pt x="2540000" y="1439291"/>
                  </a:lnTo>
                  <a:lnTo>
                    <a:pt x="2540000" y="16891"/>
                  </a:lnTo>
                  <a:lnTo>
                    <a:pt x="2556891" y="16891"/>
                  </a:lnTo>
                  <a:lnTo>
                    <a:pt x="2556891" y="33909"/>
                  </a:lnTo>
                  <a:lnTo>
                    <a:pt x="16891" y="33909"/>
                  </a:lnTo>
                  <a:close/>
                </a:path>
              </a:pathLst>
            </a:custGeom>
            <a:solidFill>
              <a:srgbClr val="1C334E"/>
            </a:solidFill>
          </p:spPr>
        </p:sp>
        <p:sp>
          <p:nvSpPr>
            <p:cNvPr id="18" name="TextBox 18"/>
            <p:cNvSpPr txBox="1"/>
            <p:nvPr/>
          </p:nvSpPr>
          <p:spPr>
            <a:xfrm>
              <a:off x="0" y="0"/>
              <a:ext cx="2573867" cy="1456267"/>
            </a:xfrm>
            <a:prstGeom prst="rect">
              <a:avLst/>
            </a:prstGeom>
          </p:spPr>
          <p:txBody>
            <a:bodyPr lIns="50800" tIns="50800" rIns="50800" bIns="50800" rtlCol="0" anchor="ctr"/>
            <a:lstStyle/>
            <a:p>
              <a:pPr algn="ctr">
                <a:lnSpc>
                  <a:spcPts val="2160"/>
                </a:lnSpc>
              </a:pPr>
              <a:r>
                <a:rPr lang="en-US" sz="1800" spc="16">
                  <a:solidFill>
                    <a:srgbClr val="FFFFFF"/>
                  </a:solidFill>
                  <a:latin typeface="TT Rounds Condensed Bold"/>
                </a:rPr>
                <a:t>MOBILE/Adhaar</a:t>
              </a:r>
            </a:p>
            <a:p>
              <a:pPr algn="ctr">
                <a:lnSpc>
                  <a:spcPts val="2160"/>
                </a:lnSpc>
              </a:pPr>
              <a:r>
                <a:rPr lang="en-US" sz="1800" spc="16">
                  <a:solidFill>
                    <a:srgbClr val="FFFFFF"/>
                  </a:solidFill>
                  <a:latin typeface="TT Rounds Condensed Bold"/>
                </a:rPr>
                <a:t>PASSWORD</a:t>
              </a:r>
            </a:p>
          </p:txBody>
        </p:sp>
      </p:grpSp>
      <p:grpSp>
        <p:nvGrpSpPr>
          <p:cNvPr id="19" name="Group 19"/>
          <p:cNvGrpSpPr/>
          <p:nvPr/>
        </p:nvGrpSpPr>
        <p:grpSpPr>
          <a:xfrm>
            <a:off x="7683500" y="3226349"/>
            <a:ext cx="4216400" cy="2039756"/>
            <a:chOff x="0" y="0"/>
            <a:chExt cx="5621867" cy="2719675"/>
          </a:xfrm>
        </p:grpSpPr>
        <p:sp>
          <p:nvSpPr>
            <p:cNvPr id="20" name="Freeform 20"/>
            <p:cNvSpPr/>
            <p:nvPr/>
          </p:nvSpPr>
          <p:spPr>
            <a:xfrm>
              <a:off x="16891" y="16891"/>
              <a:ext cx="5588000" cy="2685796"/>
            </a:xfrm>
            <a:custGeom>
              <a:avLst/>
              <a:gdLst/>
              <a:ahLst/>
              <a:cxnLst/>
              <a:rect l="l" t="t" r="r" b="b"/>
              <a:pathLst>
                <a:path w="5588000" h="2685796">
                  <a:moveTo>
                    <a:pt x="0" y="1342898"/>
                  </a:moveTo>
                  <a:cubicBezTo>
                    <a:pt x="0" y="601218"/>
                    <a:pt x="1250950" y="0"/>
                    <a:pt x="2794000" y="0"/>
                  </a:cubicBezTo>
                  <a:cubicBezTo>
                    <a:pt x="4337050" y="0"/>
                    <a:pt x="5588000" y="601218"/>
                    <a:pt x="5588000" y="1342898"/>
                  </a:cubicBezTo>
                  <a:cubicBezTo>
                    <a:pt x="5588000" y="2084578"/>
                    <a:pt x="4337050" y="2685796"/>
                    <a:pt x="2794000" y="2685796"/>
                  </a:cubicBezTo>
                  <a:cubicBezTo>
                    <a:pt x="1250950" y="2685796"/>
                    <a:pt x="0" y="2084578"/>
                    <a:pt x="0" y="1342898"/>
                  </a:cubicBezTo>
                  <a:close/>
                </a:path>
              </a:pathLst>
            </a:custGeom>
            <a:solidFill>
              <a:srgbClr val="4F81BD"/>
            </a:solidFill>
          </p:spPr>
        </p:sp>
        <p:sp>
          <p:nvSpPr>
            <p:cNvPr id="21" name="Freeform 21"/>
            <p:cNvSpPr/>
            <p:nvPr/>
          </p:nvSpPr>
          <p:spPr>
            <a:xfrm>
              <a:off x="0" y="0"/>
              <a:ext cx="5621909" cy="2719705"/>
            </a:xfrm>
            <a:custGeom>
              <a:avLst/>
              <a:gdLst/>
              <a:ahLst/>
              <a:cxnLst/>
              <a:rect l="l" t="t" r="r" b="b"/>
              <a:pathLst>
                <a:path w="5621909" h="2719705">
                  <a:moveTo>
                    <a:pt x="0" y="1359789"/>
                  </a:moveTo>
                  <a:cubicBezTo>
                    <a:pt x="0" y="600075"/>
                    <a:pt x="1270889" y="0"/>
                    <a:pt x="2810891" y="0"/>
                  </a:cubicBezTo>
                  <a:cubicBezTo>
                    <a:pt x="4350893" y="0"/>
                    <a:pt x="5621909" y="600075"/>
                    <a:pt x="5621909" y="1359789"/>
                  </a:cubicBezTo>
                  <a:lnTo>
                    <a:pt x="5605018" y="1359789"/>
                  </a:lnTo>
                  <a:lnTo>
                    <a:pt x="5621909" y="1359789"/>
                  </a:lnTo>
                  <a:cubicBezTo>
                    <a:pt x="5621909" y="2119630"/>
                    <a:pt x="4351020" y="2719578"/>
                    <a:pt x="2811018" y="2719578"/>
                  </a:cubicBezTo>
                  <a:lnTo>
                    <a:pt x="2811018" y="2702687"/>
                  </a:lnTo>
                  <a:lnTo>
                    <a:pt x="2811018" y="2719578"/>
                  </a:lnTo>
                  <a:cubicBezTo>
                    <a:pt x="1270889" y="2719705"/>
                    <a:pt x="0" y="2119630"/>
                    <a:pt x="0" y="1359789"/>
                  </a:cubicBezTo>
                  <a:lnTo>
                    <a:pt x="16891" y="1359789"/>
                  </a:lnTo>
                  <a:lnTo>
                    <a:pt x="33909" y="1359789"/>
                  </a:lnTo>
                  <a:lnTo>
                    <a:pt x="16891" y="1359789"/>
                  </a:lnTo>
                  <a:lnTo>
                    <a:pt x="0" y="1359789"/>
                  </a:lnTo>
                  <a:moveTo>
                    <a:pt x="33909" y="1359789"/>
                  </a:moveTo>
                  <a:cubicBezTo>
                    <a:pt x="33909" y="1369187"/>
                    <a:pt x="26289" y="1376680"/>
                    <a:pt x="17018" y="1376680"/>
                  </a:cubicBezTo>
                  <a:cubicBezTo>
                    <a:pt x="7747" y="1376680"/>
                    <a:pt x="0" y="1369187"/>
                    <a:pt x="0" y="1359789"/>
                  </a:cubicBezTo>
                  <a:cubicBezTo>
                    <a:pt x="0" y="1350391"/>
                    <a:pt x="7620" y="1342898"/>
                    <a:pt x="16891" y="1342898"/>
                  </a:cubicBezTo>
                  <a:cubicBezTo>
                    <a:pt x="26162" y="1342898"/>
                    <a:pt x="33782" y="1350518"/>
                    <a:pt x="33782" y="1359789"/>
                  </a:cubicBezTo>
                  <a:cubicBezTo>
                    <a:pt x="33782" y="2083308"/>
                    <a:pt x="1264793" y="2685796"/>
                    <a:pt x="2810891" y="2685796"/>
                  </a:cubicBezTo>
                  <a:cubicBezTo>
                    <a:pt x="4356989" y="2685796"/>
                    <a:pt x="5588000" y="2083435"/>
                    <a:pt x="5588000" y="1359789"/>
                  </a:cubicBezTo>
                  <a:cubicBezTo>
                    <a:pt x="5588000" y="636143"/>
                    <a:pt x="4356989" y="33909"/>
                    <a:pt x="2810891" y="33909"/>
                  </a:cubicBezTo>
                  <a:lnTo>
                    <a:pt x="2810891" y="16891"/>
                  </a:lnTo>
                  <a:lnTo>
                    <a:pt x="2810891" y="33909"/>
                  </a:lnTo>
                  <a:cubicBezTo>
                    <a:pt x="1264793" y="33909"/>
                    <a:pt x="33909" y="636270"/>
                    <a:pt x="33909" y="1359789"/>
                  </a:cubicBezTo>
                  <a:close/>
                </a:path>
              </a:pathLst>
            </a:custGeom>
            <a:solidFill>
              <a:srgbClr val="1C334E"/>
            </a:solidFill>
          </p:spPr>
        </p:sp>
        <p:sp>
          <p:nvSpPr>
            <p:cNvPr id="22" name="TextBox 22"/>
            <p:cNvSpPr txBox="1"/>
            <p:nvPr/>
          </p:nvSpPr>
          <p:spPr>
            <a:xfrm>
              <a:off x="0" y="0"/>
              <a:ext cx="5621867" cy="2719675"/>
            </a:xfrm>
            <a:prstGeom prst="rect">
              <a:avLst/>
            </a:prstGeom>
          </p:spPr>
          <p:txBody>
            <a:bodyPr lIns="50800" tIns="50800" rIns="50800" bIns="50800" rtlCol="0" anchor="ctr"/>
            <a:lstStyle/>
            <a:p>
              <a:pPr algn="ctr">
                <a:lnSpc>
                  <a:spcPts val="2160"/>
                </a:lnSpc>
              </a:pPr>
              <a:r>
                <a:rPr lang="en-US" sz="1800" spc="16">
                  <a:solidFill>
                    <a:srgbClr val="FFFFFF"/>
                  </a:solidFill>
                  <a:latin typeface="TT Rounds Condensed"/>
                </a:rPr>
                <a:t>ONLINE</a:t>
              </a:r>
            </a:p>
            <a:p>
              <a:pPr algn="ctr">
                <a:lnSpc>
                  <a:spcPts val="2160"/>
                </a:lnSpc>
              </a:pPr>
              <a:r>
                <a:rPr lang="en-US" sz="1800" spc="16">
                  <a:solidFill>
                    <a:srgbClr val="FFFFFF"/>
                  </a:solidFill>
                  <a:latin typeface="TT Rounds Condensed"/>
                </a:rPr>
                <a:t>VOTING</a:t>
              </a:r>
            </a:p>
            <a:p>
              <a:pPr algn="ctr">
                <a:lnSpc>
                  <a:spcPts val="2160"/>
                </a:lnSpc>
              </a:pPr>
              <a:r>
                <a:rPr lang="en-US" sz="1800" spc="16">
                  <a:solidFill>
                    <a:srgbClr val="FFFFFF"/>
                  </a:solidFill>
                  <a:latin typeface="TT Rounds Condensed"/>
                </a:rPr>
                <a:t>SYSTEM</a:t>
              </a:r>
            </a:p>
          </p:txBody>
        </p:sp>
      </p:grpSp>
      <p:grpSp>
        <p:nvGrpSpPr>
          <p:cNvPr id="23" name="Group 23"/>
          <p:cNvGrpSpPr/>
          <p:nvPr/>
        </p:nvGrpSpPr>
        <p:grpSpPr>
          <a:xfrm>
            <a:off x="6464300" y="5827131"/>
            <a:ext cx="2768600" cy="1197847"/>
            <a:chOff x="0" y="0"/>
            <a:chExt cx="3691467" cy="1597129"/>
          </a:xfrm>
        </p:grpSpPr>
        <p:sp>
          <p:nvSpPr>
            <p:cNvPr id="24" name="Freeform 24"/>
            <p:cNvSpPr/>
            <p:nvPr/>
          </p:nvSpPr>
          <p:spPr>
            <a:xfrm>
              <a:off x="16891" y="16891"/>
              <a:ext cx="3657600" cy="1563243"/>
            </a:xfrm>
            <a:custGeom>
              <a:avLst/>
              <a:gdLst/>
              <a:ahLst/>
              <a:cxnLst/>
              <a:rect l="l" t="t" r="r" b="b"/>
              <a:pathLst>
                <a:path w="3657600" h="1563243">
                  <a:moveTo>
                    <a:pt x="0" y="0"/>
                  </a:moveTo>
                  <a:lnTo>
                    <a:pt x="3657600" y="0"/>
                  </a:lnTo>
                  <a:lnTo>
                    <a:pt x="3657600" y="1563243"/>
                  </a:lnTo>
                  <a:lnTo>
                    <a:pt x="0" y="1563243"/>
                  </a:lnTo>
                  <a:close/>
                </a:path>
              </a:pathLst>
            </a:custGeom>
            <a:solidFill>
              <a:srgbClr val="4F81BD"/>
            </a:solidFill>
          </p:spPr>
        </p:sp>
        <p:sp>
          <p:nvSpPr>
            <p:cNvPr id="25" name="Freeform 25"/>
            <p:cNvSpPr/>
            <p:nvPr/>
          </p:nvSpPr>
          <p:spPr>
            <a:xfrm>
              <a:off x="0" y="0"/>
              <a:ext cx="3691382" cy="1597025"/>
            </a:xfrm>
            <a:custGeom>
              <a:avLst/>
              <a:gdLst/>
              <a:ahLst/>
              <a:cxnLst/>
              <a:rect l="l" t="t" r="r" b="b"/>
              <a:pathLst>
                <a:path w="3691382" h="1597025">
                  <a:moveTo>
                    <a:pt x="16891" y="0"/>
                  </a:moveTo>
                  <a:lnTo>
                    <a:pt x="3674491" y="0"/>
                  </a:lnTo>
                  <a:cubicBezTo>
                    <a:pt x="3683889" y="0"/>
                    <a:pt x="3691382" y="7620"/>
                    <a:pt x="3691382" y="16891"/>
                  </a:cubicBezTo>
                  <a:lnTo>
                    <a:pt x="3691382" y="1580134"/>
                  </a:lnTo>
                  <a:cubicBezTo>
                    <a:pt x="3691382" y="1589532"/>
                    <a:pt x="3683762" y="1597025"/>
                    <a:pt x="3674491" y="1597025"/>
                  </a:cubicBezTo>
                  <a:lnTo>
                    <a:pt x="16891" y="1597025"/>
                  </a:lnTo>
                  <a:cubicBezTo>
                    <a:pt x="7493" y="1597025"/>
                    <a:pt x="0" y="1589405"/>
                    <a:pt x="0" y="1580134"/>
                  </a:cubicBezTo>
                  <a:lnTo>
                    <a:pt x="0" y="16891"/>
                  </a:lnTo>
                  <a:cubicBezTo>
                    <a:pt x="0" y="7620"/>
                    <a:pt x="7620" y="0"/>
                    <a:pt x="16891" y="0"/>
                  </a:cubicBezTo>
                  <a:moveTo>
                    <a:pt x="16891" y="33909"/>
                  </a:moveTo>
                  <a:lnTo>
                    <a:pt x="16891" y="16891"/>
                  </a:lnTo>
                  <a:lnTo>
                    <a:pt x="33909" y="16891"/>
                  </a:lnTo>
                  <a:lnTo>
                    <a:pt x="33909" y="1580134"/>
                  </a:lnTo>
                  <a:lnTo>
                    <a:pt x="16891" y="1580134"/>
                  </a:lnTo>
                  <a:lnTo>
                    <a:pt x="16891" y="1563243"/>
                  </a:lnTo>
                  <a:lnTo>
                    <a:pt x="3674491" y="1563243"/>
                  </a:lnTo>
                  <a:lnTo>
                    <a:pt x="3674491" y="1580134"/>
                  </a:lnTo>
                  <a:lnTo>
                    <a:pt x="3657600" y="1580134"/>
                  </a:lnTo>
                  <a:lnTo>
                    <a:pt x="3657600" y="16891"/>
                  </a:lnTo>
                  <a:lnTo>
                    <a:pt x="3674491" y="16891"/>
                  </a:lnTo>
                  <a:lnTo>
                    <a:pt x="3674491" y="33909"/>
                  </a:lnTo>
                  <a:lnTo>
                    <a:pt x="16891" y="33909"/>
                  </a:lnTo>
                  <a:close/>
                </a:path>
              </a:pathLst>
            </a:custGeom>
            <a:solidFill>
              <a:srgbClr val="1C334E"/>
            </a:solidFill>
          </p:spPr>
        </p:sp>
        <p:sp>
          <p:nvSpPr>
            <p:cNvPr id="26" name="TextBox 26"/>
            <p:cNvSpPr txBox="1"/>
            <p:nvPr/>
          </p:nvSpPr>
          <p:spPr>
            <a:xfrm>
              <a:off x="0" y="0"/>
              <a:ext cx="3691467" cy="1597129"/>
            </a:xfrm>
            <a:prstGeom prst="rect">
              <a:avLst/>
            </a:prstGeom>
          </p:spPr>
          <p:txBody>
            <a:bodyPr lIns="50800" tIns="50800" rIns="50800" bIns="50800" rtlCol="0" anchor="ctr"/>
            <a:lstStyle/>
            <a:p>
              <a:pPr algn="just">
                <a:lnSpc>
                  <a:spcPts val="2160"/>
                </a:lnSpc>
              </a:pPr>
              <a:r>
                <a:rPr lang="en-US" sz="1800" spc="16">
                  <a:solidFill>
                    <a:srgbClr val="FFFFFF"/>
                  </a:solidFill>
                  <a:latin typeface="TT Rounds Condensed"/>
                </a:rPr>
                <a:t>   </a:t>
              </a:r>
              <a:r>
                <a:rPr lang="en-US" sz="1800" spc="16">
                  <a:solidFill>
                    <a:srgbClr val="FFFFFF"/>
                  </a:solidFill>
                  <a:latin typeface="TT Rounds Condensed Bold"/>
                </a:rPr>
                <a:t>VOTER DASHBOARD</a:t>
              </a:r>
            </a:p>
          </p:txBody>
        </p:sp>
      </p:grpSp>
      <p:grpSp>
        <p:nvGrpSpPr>
          <p:cNvPr id="27" name="Group 27"/>
          <p:cNvGrpSpPr/>
          <p:nvPr/>
        </p:nvGrpSpPr>
        <p:grpSpPr>
          <a:xfrm>
            <a:off x="6879078" y="1353617"/>
            <a:ext cx="203880" cy="895874"/>
            <a:chOff x="0" y="0"/>
            <a:chExt cx="271840" cy="1194499"/>
          </a:xfrm>
        </p:grpSpPr>
        <p:sp>
          <p:nvSpPr>
            <p:cNvPr id="28" name="Freeform 28"/>
            <p:cNvSpPr/>
            <p:nvPr/>
          </p:nvSpPr>
          <p:spPr>
            <a:xfrm>
              <a:off x="16891" y="16891"/>
              <a:ext cx="237998" cy="1160653"/>
            </a:xfrm>
            <a:custGeom>
              <a:avLst/>
              <a:gdLst/>
              <a:ahLst/>
              <a:cxnLst/>
              <a:rect l="l" t="t" r="r" b="b"/>
              <a:pathLst>
                <a:path w="237998" h="1160653">
                  <a:moveTo>
                    <a:pt x="0" y="1028573"/>
                  </a:moveTo>
                  <a:lnTo>
                    <a:pt x="59563" y="1028573"/>
                  </a:lnTo>
                  <a:lnTo>
                    <a:pt x="59563" y="0"/>
                  </a:lnTo>
                  <a:lnTo>
                    <a:pt x="178562" y="0"/>
                  </a:lnTo>
                  <a:lnTo>
                    <a:pt x="178562" y="1028573"/>
                  </a:lnTo>
                  <a:lnTo>
                    <a:pt x="237998" y="1028573"/>
                  </a:lnTo>
                  <a:lnTo>
                    <a:pt x="118999" y="1160653"/>
                  </a:lnTo>
                  <a:close/>
                </a:path>
              </a:pathLst>
            </a:custGeom>
            <a:solidFill>
              <a:srgbClr val="4F81BD"/>
            </a:solidFill>
          </p:spPr>
        </p:sp>
        <p:sp>
          <p:nvSpPr>
            <p:cNvPr id="29" name="Freeform 29"/>
            <p:cNvSpPr/>
            <p:nvPr/>
          </p:nvSpPr>
          <p:spPr>
            <a:xfrm>
              <a:off x="-1270" y="0"/>
              <a:ext cx="274447" cy="1194435"/>
            </a:xfrm>
            <a:custGeom>
              <a:avLst/>
              <a:gdLst/>
              <a:ahLst/>
              <a:cxnLst/>
              <a:rect l="l" t="t" r="r" b="b"/>
              <a:pathLst>
                <a:path w="274447" h="1194435">
                  <a:moveTo>
                    <a:pt x="18161" y="1028573"/>
                  </a:moveTo>
                  <a:lnTo>
                    <a:pt x="77724" y="1028573"/>
                  </a:lnTo>
                  <a:lnTo>
                    <a:pt x="77724" y="1045464"/>
                  </a:lnTo>
                  <a:lnTo>
                    <a:pt x="60706" y="1045464"/>
                  </a:lnTo>
                  <a:lnTo>
                    <a:pt x="60706" y="16891"/>
                  </a:lnTo>
                  <a:cubicBezTo>
                    <a:pt x="60706" y="7620"/>
                    <a:pt x="68326" y="0"/>
                    <a:pt x="77724" y="0"/>
                  </a:cubicBezTo>
                  <a:lnTo>
                    <a:pt x="196723" y="0"/>
                  </a:lnTo>
                  <a:cubicBezTo>
                    <a:pt x="206121" y="0"/>
                    <a:pt x="213614" y="7620"/>
                    <a:pt x="213614" y="16891"/>
                  </a:cubicBezTo>
                  <a:lnTo>
                    <a:pt x="213614" y="1045464"/>
                  </a:lnTo>
                  <a:lnTo>
                    <a:pt x="196723" y="1045464"/>
                  </a:lnTo>
                  <a:lnTo>
                    <a:pt x="196723" y="1028573"/>
                  </a:lnTo>
                  <a:lnTo>
                    <a:pt x="256159" y="1028573"/>
                  </a:lnTo>
                  <a:cubicBezTo>
                    <a:pt x="262890" y="1028573"/>
                    <a:pt x="268859" y="1032510"/>
                    <a:pt x="271653" y="1038606"/>
                  </a:cubicBezTo>
                  <a:cubicBezTo>
                    <a:pt x="274447" y="1044702"/>
                    <a:pt x="273177" y="1051814"/>
                    <a:pt x="268732" y="1056767"/>
                  </a:cubicBezTo>
                  <a:lnTo>
                    <a:pt x="149733" y="1188847"/>
                  </a:lnTo>
                  <a:cubicBezTo>
                    <a:pt x="146558" y="1192403"/>
                    <a:pt x="141986" y="1194435"/>
                    <a:pt x="137160" y="1194435"/>
                  </a:cubicBezTo>
                  <a:cubicBezTo>
                    <a:pt x="132334" y="1194435"/>
                    <a:pt x="127762" y="1192403"/>
                    <a:pt x="124587" y="1188847"/>
                  </a:cubicBezTo>
                  <a:lnTo>
                    <a:pt x="5588" y="1056894"/>
                  </a:lnTo>
                  <a:cubicBezTo>
                    <a:pt x="1143" y="1051941"/>
                    <a:pt x="0" y="1044829"/>
                    <a:pt x="2667" y="1038733"/>
                  </a:cubicBezTo>
                  <a:cubicBezTo>
                    <a:pt x="5334" y="1032637"/>
                    <a:pt x="11430" y="1028700"/>
                    <a:pt x="18161" y="1028700"/>
                  </a:cubicBezTo>
                  <a:moveTo>
                    <a:pt x="18161" y="1062609"/>
                  </a:moveTo>
                  <a:lnTo>
                    <a:pt x="18161" y="1045464"/>
                  </a:lnTo>
                  <a:lnTo>
                    <a:pt x="30734" y="1034161"/>
                  </a:lnTo>
                  <a:lnTo>
                    <a:pt x="149733" y="1166241"/>
                  </a:lnTo>
                  <a:lnTo>
                    <a:pt x="137160" y="1177544"/>
                  </a:lnTo>
                  <a:lnTo>
                    <a:pt x="124587" y="1166241"/>
                  </a:lnTo>
                  <a:lnTo>
                    <a:pt x="243586" y="1034161"/>
                  </a:lnTo>
                  <a:lnTo>
                    <a:pt x="256159" y="1045464"/>
                  </a:lnTo>
                  <a:lnTo>
                    <a:pt x="256159" y="1062355"/>
                  </a:lnTo>
                  <a:lnTo>
                    <a:pt x="196723" y="1062355"/>
                  </a:lnTo>
                  <a:cubicBezTo>
                    <a:pt x="187325" y="1062355"/>
                    <a:pt x="179832" y="1054735"/>
                    <a:pt x="179832" y="1045464"/>
                  </a:cubicBezTo>
                  <a:lnTo>
                    <a:pt x="179832" y="16891"/>
                  </a:lnTo>
                  <a:lnTo>
                    <a:pt x="196723" y="16891"/>
                  </a:lnTo>
                  <a:lnTo>
                    <a:pt x="196723" y="33909"/>
                  </a:lnTo>
                  <a:lnTo>
                    <a:pt x="77724" y="33909"/>
                  </a:lnTo>
                  <a:lnTo>
                    <a:pt x="77724" y="16891"/>
                  </a:lnTo>
                  <a:lnTo>
                    <a:pt x="94615" y="16891"/>
                  </a:lnTo>
                  <a:lnTo>
                    <a:pt x="94615" y="1045464"/>
                  </a:lnTo>
                  <a:cubicBezTo>
                    <a:pt x="94615" y="1054862"/>
                    <a:pt x="86995" y="1062355"/>
                    <a:pt x="77724" y="1062355"/>
                  </a:cubicBezTo>
                  <a:lnTo>
                    <a:pt x="18161" y="1062355"/>
                  </a:lnTo>
                  <a:close/>
                </a:path>
              </a:pathLst>
            </a:custGeom>
            <a:solidFill>
              <a:srgbClr val="1C334E"/>
            </a:solidFill>
          </p:spPr>
        </p:sp>
      </p:grpSp>
      <p:grpSp>
        <p:nvGrpSpPr>
          <p:cNvPr id="30" name="Group 30"/>
          <p:cNvGrpSpPr/>
          <p:nvPr/>
        </p:nvGrpSpPr>
        <p:grpSpPr>
          <a:xfrm>
            <a:off x="12828424" y="1459397"/>
            <a:ext cx="229754" cy="787400"/>
            <a:chOff x="0" y="0"/>
            <a:chExt cx="306339" cy="1049867"/>
          </a:xfrm>
        </p:grpSpPr>
        <p:sp>
          <p:nvSpPr>
            <p:cNvPr id="31" name="Freeform 31"/>
            <p:cNvSpPr/>
            <p:nvPr/>
          </p:nvSpPr>
          <p:spPr>
            <a:xfrm>
              <a:off x="16891" y="16891"/>
              <a:ext cx="272415" cy="1016000"/>
            </a:xfrm>
            <a:custGeom>
              <a:avLst/>
              <a:gdLst/>
              <a:ahLst/>
              <a:cxnLst/>
              <a:rect l="l" t="t" r="r" b="b"/>
              <a:pathLst>
                <a:path w="272415" h="1016000">
                  <a:moveTo>
                    <a:pt x="0" y="867791"/>
                  </a:moveTo>
                  <a:lnTo>
                    <a:pt x="68199" y="867791"/>
                  </a:lnTo>
                  <a:lnTo>
                    <a:pt x="68199" y="0"/>
                  </a:lnTo>
                  <a:lnTo>
                    <a:pt x="204343" y="0"/>
                  </a:lnTo>
                  <a:lnTo>
                    <a:pt x="204343" y="867791"/>
                  </a:lnTo>
                  <a:lnTo>
                    <a:pt x="272415" y="867791"/>
                  </a:lnTo>
                  <a:lnTo>
                    <a:pt x="136271" y="1016000"/>
                  </a:lnTo>
                  <a:close/>
                </a:path>
              </a:pathLst>
            </a:custGeom>
            <a:solidFill>
              <a:srgbClr val="4F81BD"/>
            </a:solidFill>
          </p:spPr>
        </p:sp>
        <p:sp>
          <p:nvSpPr>
            <p:cNvPr id="32" name="Freeform 32"/>
            <p:cNvSpPr/>
            <p:nvPr/>
          </p:nvSpPr>
          <p:spPr>
            <a:xfrm>
              <a:off x="-1270" y="0"/>
              <a:ext cx="308737" cy="1049909"/>
            </a:xfrm>
            <a:custGeom>
              <a:avLst/>
              <a:gdLst/>
              <a:ahLst/>
              <a:cxnLst/>
              <a:rect l="l" t="t" r="r" b="b"/>
              <a:pathLst>
                <a:path w="308737" h="1049909">
                  <a:moveTo>
                    <a:pt x="18161" y="867791"/>
                  </a:moveTo>
                  <a:lnTo>
                    <a:pt x="86360" y="867791"/>
                  </a:lnTo>
                  <a:lnTo>
                    <a:pt x="86360" y="884682"/>
                  </a:lnTo>
                  <a:lnTo>
                    <a:pt x="69342" y="884682"/>
                  </a:lnTo>
                  <a:lnTo>
                    <a:pt x="69342" y="16891"/>
                  </a:lnTo>
                  <a:cubicBezTo>
                    <a:pt x="69342" y="7620"/>
                    <a:pt x="76962" y="0"/>
                    <a:pt x="86360" y="0"/>
                  </a:cubicBezTo>
                  <a:lnTo>
                    <a:pt x="222504" y="0"/>
                  </a:lnTo>
                  <a:cubicBezTo>
                    <a:pt x="231902" y="0"/>
                    <a:pt x="239395" y="7620"/>
                    <a:pt x="239395" y="16891"/>
                  </a:cubicBezTo>
                  <a:lnTo>
                    <a:pt x="239395" y="884682"/>
                  </a:lnTo>
                  <a:lnTo>
                    <a:pt x="222504" y="884682"/>
                  </a:lnTo>
                  <a:lnTo>
                    <a:pt x="222504" y="867791"/>
                  </a:lnTo>
                  <a:lnTo>
                    <a:pt x="290576" y="867791"/>
                  </a:lnTo>
                  <a:cubicBezTo>
                    <a:pt x="297307" y="867791"/>
                    <a:pt x="303403" y="871728"/>
                    <a:pt x="306070" y="877951"/>
                  </a:cubicBezTo>
                  <a:cubicBezTo>
                    <a:pt x="308737" y="884174"/>
                    <a:pt x="307594" y="891286"/>
                    <a:pt x="303022" y="896239"/>
                  </a:cubicBezTo>
                  <a:lnTo>
                    <a:pt x="166878" y="1044448"/>
                  </a:lnTo>
                  <a:cubicBezTo>
                    <a:pt x="163703" y="1047877"/>
                    <a:pt x="159131" y="1049909"/>
                    <a:pt x="154432" y="1049909"/>
                  </a:cubicBezTo>
                  <a:cubicBezTo>
                    <a:pt x="149733" y="1049909"/>
                    <a:pt x="145161" y="1047877"/>
                    <a:pt x="141986" y="1044448"/>
                  </a:cubicBezTo>
                  <a:lnTo>
                    <a:pt x="5715" y="896112"/>
                  </a:lnTo>
                  <a:cubicBezTo>
                    <a:pt x="1143" y="891159"/>
                    <a:pt x="0" y="884047"/>
                    <a:pt x="2667" y="877824"/>
                  </a:cubicBezTo>
                  <a:cubicBezTo>
                    <a:pt x="5334" y="871601"/>
                    <a:pt x="11430" y="867664"/>
                    <a:pt x="18161" y="867664"/>
                  </a:cubicBezTo>
                  <a:moveTo>
                    <a:pt x="18161" y="901573"/>
                  </a:moveTo>
                  <a:lnTo>
                    <a:pt x="18161" y="884682"/>
                  </a:lnTo>
                  <a:lnTo>
                    <a:pt x="30607" y="873252"/>
                  </a:lnTo>
                  <a:lnTo>
                    <a:pt x="166878" y="1021461"/>
                  </a:lnTo>
                  <a:lnTo>
                    <a:pt x="154432" y="1032891"/>
                  </a:lnTo>
                  <a:lnTo>
                    <a:pt x="141986" y="1021461"/>
                  </a:lnTo>
                  <a:lnTo>
                    <a:pt x="278257" y="873252"/>
                  </a:lnTo>
                  <a:lnTo>
                    <a:pt x="290703" y="884682"/>
                  </a:lnTo>
                  <a:lnTo>
                    <a:pt x="290703" y="901700"/>
                  </a:lnTo>
                  <a:lnTo>
                    <a:pt x="222504" y="901700"/>
                  </a:lnTo>
                  <a:cubicBezTo>
                    <a:pt x="213106" y="901700"/>
                    <a:pt x="205613" y="894080"/>
                    <a:pt x="205613" y="884809"/>
                  </a:cubicBezTo>
                  <a:lnTo>
                    <a:pt x="205613" y="16891"/>
                  </a:lnTo>
                  <a:lnTo>
                    <a:pt x="222504" y="16891"/>
                  </a:lnTo>
                  <a:lnTo>
                    <a:pt x="222504" y="33909"/>
                  </a:lnTo>
                  <a:lnTo>
                    <a:pt x="86360" y="33909"/>
                  </a:lnTo>
                  <a:lnTo>
                    <a:pt x="86360" y="16891"/>
                  </a:lnTo>
                  <a:lnTo>
                    <a:pt x="103251" y="16891"/>
                  </a:lnTo>
                  <a:lnTo>
                    <a:pt x="103251" y="884682"/>
                  </a:lnTo>
                  <a:cubicBezTo>
                    <a:pt x="103251" y="894080"/>
                    <a:pt x="95631" y="901573"/>
                    <a:pt x="86360" y="901573"/>
                  </a:cubicBezTo>
                  <a:lnTo>
                    <a:pt x="18161" y="901573"/>
                  </a:lnTo>
                  <a:close/>
                </a:path>
              </a:pathLst>
            </a:custGeom>
            <a:solidFill>
              <a:srgbClr val="1C334E"/>
            </a:solidFill>
          </p:spPr>
        </p:sp>
      </p:grpSp>
      <p:grpSp>
        <p:nvGrpSpPr>
          <p:cNvPr id="33" name="Group 33"/>
          <p:cNvGrpSpPr/>
          <p:nvPr/>
        </p:nvGrpSpPr>
        <p:grpSpPr>
          <a:xfrm>
            <a:off x="8405143" y="1363179"/>
            <a:ext cx="229754" cy="1970493"/>
            <a:chOff x="0" y="0"/>
            <a:chExt cx="306339" cy="2627324"/>
          </a:xfrm>
        </p:grpSpPr>
        <p:sp>
          <p:nvSpPr>
            <p:cNvPr id="34" name="Freeform 34"/>
            <p:cNvSpPr/>
            <p:nvPr/>
          </p:nvSpPr>
          <p:spPr>
            <a:xfrm>
              <a:off x="16891" y="16891"/>
              <a:ext cx="272415" cy="2593467"/>
            </a:xfrm>
            <a:custGeom>
              <a:avLst/>
              <a:gdLst/>
              <a:ahLst/>
              <a:cxnLst/>
              <a:rect l="l" t="t" r="r" b="b"/>
              <a:pathLst>
                <a:path w="272415" h="2593467">
                  <a:moveTo>
                    <a:pt x="0" y="2442337"/>
                  </a:moveTo>
                  <a:lnTo>
                    <a:pt x="68199" y="2442337"/>
                  </a:lnTo>
                  <a:lnTo>
                    <a:pt x="68199" y="0"/>
                  </a:lnTo>
                  <a:lnTo>
                    <a:pt x="204343" y="0"/>
                  </a:lnTo>
                  <a:lnTo>
                    <a:pt x="204343" y="2442210"/>
                  </a:lnTo>
                  <a:lnTo>
                    <a:pt x="272415" y="2442210"/>
                  </a:lnTo>
                  <a:lnTo>
                    <a:pt x="136271" y="2593467"/>
                  </a:lnTo>
                  <a:close/>
                </a:path>
              </a:pathLst>
            </a:custGeom>
            <a:solidFill>
              <a:srgbClr val="4F81BD"/>
            </a:solidFill>
          </p:spPr>
        </p:sp>
        <p:sp>
          <p:nvSpPr>
            <p:cNvPr id="35" name="Freeform 35"/>
            <p:cNvSpPr/>
            <p:nvPr/>
          </p:nvSpPr>
          <p:spPr>
            <a:xfrm>
              <a:off x="-1270" y="0"/>
              <a:ext cx="308864" cy="2627376"/>
            </a:xfrm>
            <a:custGeom>
              <a:avLst/>
              <a:gdLst/>
              <a:ahLst/>
              <a:cxnLst/>
              <a:rect l="l" t="t" r="r" b="b"/>
              <a:pathLst>
                <a:path w="308864" h="2627376">
                  <a:moveTo>
                    <a:pt x="18161" y="2442210"/>
                  </a:moveTo>
                  <a:lnTo>
                    <a:pt x="86360" y="2442210"/>
                  </a:lnTo>
                  <a:lnTo>
                    <a:pt x="86360" y="2459101"/>
                  </a:lnTo>
                  <a:lnTo>
                    <a:pt x="69342" y="2459101"/>
                  </a:lnTo>
                  <a:lnTo>
                    <a:pt x="69342" y="16891"/>
                  </a:lnTo>
                  <a:cubicBezTo>
                    <a:pt x="69342" y="7620"/>
                    <a:pt x="76962" y="0"/>
                    <a:pt x="86360" y="0"/>
                  </a:cubicBezTo>
                  <a:lnTo>
                    <a:pt x="222504" y="0"/>
                  </a:lnTo>
                  <a:cubicBezTo>
                    <a:pt x="231902" y="0"/>
                    <a:pt x="239395" y="7620"/>
                    <a:pt x="239395" y="16891"/>
                  </a:cubicBezTo>
                  <a:lnTo>
                    <a:pt x="239395" y="2459101"/>
                  </a:lnTo>
                  <a:lnTo>
                    <a:pt x="222504" y="2459101"/>
                  </a:lnTo>
                  <a:lnTo>
                    <a:pt x="222504" y="2442210"/>
                  </a:lnTo>
                  <a:lnTo>
                    <a:pt x="290576" y="2442210"/>
                  </a:lnTo>
                  <a:cubicBezTo>
                    <a:pt x="297307" y="2442210"/>
                    <a:pt x="303276" y="2446147"/>
                    <a:pt x="306070" y="2452243"/>
                  </a:cubicBezTo>
                  <a:cubicBezTo>
                    <a:pt x="308864" y="2458339"/>
                    <a:pt x="307594" y="2465451"/>
                    <a:pt x="303149" y="2470404"/>
                  </a:cubicBezTo>
                  <a:lnTo>
                    <a:pt x="167005" y="2621788"/>
                  </a:lnTo>
                  <a:cubicBezTo>
                    <a:pt x="163830" y="2625344"/>
                    <a:pt x="159258" y="2627376"/>
                    <a:pt x="154432" y="2627376"/>
                  </a:cubicBezTo>
                  <a:cubicBezTo>
                    <a:pt x="149606" y="2627376"/>
                    <a:pt x="145034" y="2625344"/>
                    <a:pt x="141859" y="2621788"/>
                  </a:cubicBezTo>
                  <a:lnTo>
                    <a:pt x="5588" y="2470531"/>
                  </a:lnTo>
                  <a:cubicBezTo>
                    <a:pt x="1143" y="2465578"/>
                    <a:pt x="0" y="2458466"/>
                    <a:pt x="2667" y="2452370"/>
                  </a:cubicBezTo>
                  <a:cubicBezTo>
                    <a:pt x="5334" y="2446274"/>
                    <a:pt x="11430" y="2442337"/>
                    <a:pt x="18161" y="2442337"/>
                  </a:cubicBezTo>
                  <a:moveTo>
                    <a:pt x="18161" y="2476246"/>
                  </a:moveTo>
                  <a:lnTo>
                    <a:pt x="18161" y="2459355"/>
                  </a:lnTo>
                  <a:lnTo>
                    <a:pt x="30734" y="2448052"/>
                  </a:lnTo>
                  <a:lnTo>
                    <a:pt x="167005" y="2599309"/>
                  </a:lnTo>
                  <a:lnTo>
                    <a:pt x="154432" y="2610612"/>
                  </a:lnTo>
                  <a:lnTo>
                    <a:pt x="141859" y="2599309"/>
                  </a:lnTo>
                  <a:lnTo>
                    <a:pt x="278130" y="2447798"/>
                  </a:lnTo>
                  <a:lnTo>
                    <a:pt x="290703" y="2459101"/>
                  </a:lnTo>
                  <a:lnTo>
                    <a:pt x="290703" y="2475992"/>
                  </a:lnTo>
                  <a:lnTo>
                    <a:pt x="222504" y="2475992"/>
                  </a:lnTo>
                  <a:cubicBezTo>
                    <a:pt x="213106" y="2475992"/>
                    <a:pt x="205613" y="2468372"/>
                    <a:pt x="205613" y="2459101"/>
                  </a:cubicBezTo>
                  <a:lnTo>
                    <a:pt x="205613" y="16891"/>
                  </a:lnTo>
                  <a:lnTo>
                    <a:pt x="222504" y="16891"/>
                  </a:lnTo>
                  <a:lnTo>
                    <a:pt x="222504" y="33909"/>
                  </a:lnTo>
                  <a:lnTo>
                    <a:pt x="86360" y="33909"/>
                  </a:lnTo>
                  <a:lnTo>
                    <a:pt x="86360" y="16891"/>
                  </a:lnTo>
                  <a:lnTo>
                    <a:pt x="103251" y="16891"/>
                  </a:lnTo>
                  <a:lnTo>
                    <a:pt x="103251" y="2459101"/>
                  </a:lnTo>
                  <a:cubicBezTo>
                    <a:pt x="103251" y="2468499"/>
                    <a:pt x="95631" y="2475992"/>
                    <a:pt x="86360" y="2475992"/>
                  </a:cubicBezTo>
                  <a:lnTo>
                    <a:pt x="18161" y="2475992"/>
                  </a:lnTo>
                  <a:close/>
                </a:path>
              </a:pathLst>
            </a:custGeom>
            <a:solidFill>
              <a:srgbClr val="1C334E"/>
            </a:solidFill>
          </p:spPr>
        </p:sp>
      </p:grpSp>
      <p:grpSp>
        <p:nvGrpSpPr>
          <p:cNvPr id="36" name="Group 36"/>
          <p:cNvGrpSpPr/>
          <p:nvPr/>
        </p:nvGrpSpPr>
        <p:grpSpPr>
          <a:xfrm>
            <a:off x="11391323" y="1467476"/>
            <a:ext cx="229754" cy="1789958"/>
            <a:chOff x="0" y="0"/>
            <a:chExt cx="306339" cy="2386611"/>
          </a:xfrm>
        </p:grpSpPr>
        <p:sp>
          <p:nvSpPr>
            <p:cNvPr id="37" name="Freeform 37"/>
            <p:cNvSpPr/>
            <p:nvPr/>
          </p:nvSpPr>
          <p:spPr>
            <a:xfrm>
              <a:off x="16891" y="16891"/>
              <a:ext cx="272415" cy="2352802"/>
            </a:xfrm>
            <a:custGeom>
              <a:avLst/>
              <a:gdLst/>
              <a:ahLst/>
              <a:cxnLst/>
              <a:rect l="l" t="t" r="r" b="b"/>
              <a:pathLst>
                <a:path w="272415" h="2352802">
                  <a:moveTo>
                    <a:pt x="0" y="2201799"/>
                  </a:moveTo>
                  <a:lnTo>
                    <a:pt x="68199" y="2201799"/>
                  </a:lnTo>
                  <a:lnTo>
                    <a:pt x="68199" y="0"/>
                  </a:lnTo>
                  <a:lnTo>
                    <a:pt x="204343" y="0"/>
                  </a:lnTo>
                  <a:lnTo>
                    <a:pt x="204343" y="2201799"/>
                  </a:lnTo>
                  <a:lnTo>
                    <a:pt x="272415" y="2201799"/>
                  </a:lnTo>
                  <a:lnTo>
                    <a:pt x="136271" y="2352802"/>
                  </a:lnTo>
                  <a:close/>
                </a:path>
              </a:pathLst>
            </a:custGeom>
            <a:solidFill>
              <a:srgbClr val="4F81BD"/>
            </a:solidFill>
          </p:spPr>
        </p:sp>
        <p:sp>
          <p:nvSpPr>
            <p:cNvPr id="38" name="Freeform 38"/>
            <p:cNvSpPr/>
            <p:nvPr/>
          </p:nvSpPr>
          <p:spPr>
            <a:xfrm>
              <a:off x="-1270" y="0"/>
              <a:ext cx="308864" cy="2386584"/>
            </a:xfrm>
            <a:custGeom>
              <a:avLst/>
              <a:gdLst/>
              <a:ahLst/>
              <a:cxnLst/>
              <a:rect l="l" t="t" r="r" b="b"/>
              <a:pathLst>
                <a:path w="308864" h="2386584">
                  <a:moveTo>
                    <a:pt x="18161" y="2201799"/>
                  </a:moveTo>
                  <a:lnTo>
                    <a:pt x="86360" y="2201799"/>
                  </a:lnTo>
                  <a:lnTo>
                    <a:pt x="86360" y="2218690"/>
                  </a:lnTo>
                  <a:lnTo>
                    <a:pt x="69342" y="2218690"/>
                  </a:lnTo>
                  <a:lnTo>
                    <a:pt x="69342" y="16891"/>
                  </a:lnTo>
                  <a:cubicBezTo>
                    <a:pt x="69342" y="7620"/>
                    <a:pt x="76962" y="0"/>
                    <a:pt x="86360" y="0"/>
                  </a:cubicBezTo>
                  <a:lnTo>
                    <a:pt x="222504" y="0"/>
                  </a:lnTo>
                  <a:cubicBezTo>
                    <a:pt x="231902" y="0"/>
                    <a:pt x="239395" y="7620"/>
                    <a:pt x="239395" y="16891"/>
                  </a:cubicBezTo>
                  <a:lnTo>
                    <a:pt x="239395" y="2218690"/>
                  </a:lnTo>
                  <a:lnTo>
                    <a:pt x="222504" y="2218690"/>
                  </a:lnTo>
                  <a:lnTo>
                    <a:pt x="222504" y="2201799"/>
                  </a:lnTo>
                  <a:lnTo>
                    <a:pt x="290576" y="2201799"/>
                  </a:lnTo>
                  <a:cubicBezTo>
                    <a:pt x="297307" y="2201799"/>
                    <a:pt x="303276" y="2205736"/>
                    <a:pt x="306070" y="2211832"/>
                  </a:cubicBezTo>
                  <a:cubicBezTo>
                    <a:pt x="308864" y="2217928"/>
                    <a:pt x="307594" y="2225040"/>
                    <a:pt x="303149" y="2229993"/>
                  </a:cubicBezTo>
                  <a:lnTo>
                    <a:pt x="167005" y="2380996"/>
                  </a:lnTo>
                  <a:cubicBezTo>
                    <a:pt x="163830" y="2384552"/>
                    <a:pt x="159258" y="2386584"/>
                    <a:pt x="154432" y="2386584"/>
                  </a:cubicBezTo>
                  <a:cubicBezTo>
                    <a:pt x="149606" y="2386584"/>
                    <a:pt x="145034" y="2384552"/>
                    <a:pt x="141859" y="2380996"/>
                  </a:cubicBezTo>
                  <a:lnTo>
                    <a:pt x="5588" y="2229993"/>
                  </a:lnTo>
                  <a:cubicBezTo>
                    <a:pt x="1143" y="2225040"/>
                    <a:pt x="0" y="2217928"/>
                    <a:pt x="2667" y="2211832"/>
                  </a:cubicBezTo>
                  <a:cubicBezTo>
                    <a:pt x="5334" y="2205736"/>
                    <a:pt x="11430" y="2201799"/>
                    <a:pt x="18161" y="2201799"/>
                  </a:cubicBezTo>
                  <a:moveTo>
                    <a:pt x="18161" y="2235708"/>
                  </a:moveTo>
                  <a:lnTo>
                    <a:pt x="18161" y="2218690"/>
                  </a:lnTo>
                  <a:lnTo>
                    <a:pt x="30734" y="2207387"/>
                  </a:lnTo>
                  <a:lnTo>
                    <a:pt x="167005" y="2358390"/>
                  </a:lnTo>
                  <a:lnTo>
                    <a:pt x="154432" y="2369693"/>
                  </a:lnTo>
                  <a:lnTo>
                    <a:pt x="141859" y="2358390"/>
                  </a:lnTo>
                  <a:lnTo>
                    <a:pt x="278130" y="2207387"/>
                  </a:lnTo>
                  <a:lnTo>
                    <a:pt x="290703" y="2218690"/>
                  </a:lnTo>
                  <a:lnTo>
                    <a:pt x="290703" y="2235581"/>
                  </a:lnTo>
                  <a:lnTo>
                    <a:pt x="222504" y="2235581"/>
                  </a:lnTo>
                  <a:cubicBezTo>
                    <a:pt x="213106" y="2235581"/>
                    <a:pt x="205613" y="2227961"/>
                    <a:pt x="205613" y="2218690"/>
                  </a:cubicBezTo>
                  <a:lnTo>
                    <a:pt x="205613" y="16891"/>
                  </a:lnTo>
                  <a:lnTo>
                    <a:pt x="222504" y="16891"/>
                  </a:lnTo>
                  <a:lnTo>
                    <a:pt x="222504" y="33909"/>
                  </a:lnTo>
                  <a:lnTo>
                    <a:pt x="86360" y="33909"/>
                  </a:lnTo>
                  <a:lnTo>
                    <a:pt x="86360" y="16891"/>
                  </a:lnTo>
                  <a:lnTo>
                    <a:pt x="103251" y="16891"/>
                  </a:lnTo>
                  <a:lnTo>
                    <a:pt x="103251" y="2218690"/>
                  </a:lnTo>
                  <a:cubicBezTo>
                    <a:pt x="103251" y="2228088"/>
                    <a:pt x="95631" y="2235581"/>
                    <a:pt x="86360" y="2235581"/>
                  </a:cubicBezTo>
                  <a:lnTo>
                    <a:pt x="18161" y="2235581"/>
                  </a:lnTo>
                  <a:close/>
                </a:path>
              </a:pathLst>
            </a:custGeom>
            <a:solidFill>
              <a:srgbClr val="1C334E"/>
            </a:solidFill>
          </p:spPr>
        </p:sp>
      </p:grpSp>
      <p:grpSp>
        <p:nvGrpSpPr>
          <p:cNvPr id="39" name="Group 39"/>
          <p:cNvGrpSpPr/>
          <p:nvPr/>
        </p:nvGrpSpPr>
        <p:grpSpPr>
          <a:xfrm>
            <a:off x="8295707" y="5071774"/>
            <a:ext cx="177800" cy="657555"/>
            <a:chOff x="0" y="0"/>
            <a:chExt cx="237067" cy="876740"/>
          </a:xfrm>
        </p:grpSpPr>
        <p:sp>
          <p:nvSpPr>
            <p:cNvPr id="40" name="Freeform 40"/>
            <p:cNvSpPr/>
            <p:nvPr/>
          </p:nvSpPr>
          <p:spPr>
            <a:xfrm>
              <a:off x="16891" y="16891"/>
              <a:ext cx="203200" cy="842899"/>
            </a:xfrm>
            <a:custGeom>
              <a:avLst/>
              <a:gdLst/>
              <a:ahLst/>
              <a:cxnLst/>
              <a:rect l="l" t="t" r="r" b="b"/>
              <a:pathLst>
                <a:path w="203200" h="842899">
                  <a:moveTo>
                    <a:pt x="203200" y="728980"/>
                  </a:moveTo>
                  <a:lnTo>
                    <a:pt x="152400" y="728980"/>
                  </a:lnTo>
                  <a:lnTo>
                    <a:pt x="152400" y="0"/>
                  </a:lnTo>
                  <a:lnTo>
                    <a:pt x="50800" y="0"/>
                  </a:lnTo>
                  <a:lnTo>
                    <a:pt x="50800" y="728980"/>
                  </a:lnTo>
                  <a:lnTo>
                    <a:pt x="0" y="728980"/>
                  </a:lnTo>
                  <a:lnTo>
                    <a:pt x="101600" y="842899"/>
                  </a:lnTo>
                  <a:close/>
                </a:path>
              </a:pathLst>
            </a:custGeom>
            <a:solidFill>
              <a:srgbClr val="4F81BD"/>
            </a:solidFill>
          </p:spPr>
        </p:sp>
        <p:sp>
          <p:nvSpPr>
            <p:cNvPr id="41" name="Freeform 41"/>
            <p:cNvSpPr/>
            <p:nvPr/>
          </p:nvSpPr>
          <p:spPr>
            <a:xfrm>
              <a:off x="-1270" y="0"/>
              <a:ext cx="239776" cy="876681"/>
            </a:xfrm>
            <a:custGeom>
              <a:avLst/>
              <a:gdLst/>
              <a:ahLst/>
              <a:cxnLst/>
              <a:rect l="l" t="t" r="r" b="b"/>
              <a:pathLst>
                <a:path w="239776" h="876681">
                  <a:moveTo>
                    <a:pt x="221361" y="762762"/>
                  </a:moveTo>
                  <a:lnTo>
                    <a:pt x="170561" y="762762"/>
                  </a:lnTo>
                  <a:cubicBezTo>
                    <a:pt x="161163" y="762762"/>
                    <a:pt x="153670" y="755142"/>
                    <a:pt x="153670" y="745871"/>
                  </a:cubicBezTo>
                  <a:lnTo>
                    <a:pt x="153670" y="16891"/>
                  </a:lnTo>
                  <a:lnTo>
                    <a:pt x="170561" y="16891"/>
                  </a:lnTo>
                  <a:lnTo>
                    <a:pt x="170561" y="33909"/>
                  </a:lnTo>
                  <a:lnTo>
                    <a:pt x="68961" y="33909"/>
                  </a:lnTo>
                  <a:lnTo>
                    <a:pt x="68961" y="16891"/>
                  </a:lnTo>
                  <a:lnTo>
                    <a:pt x="85979" y="16891"/>
                  </a:lnTo>
                  <a:lnTo>
                    <a:pt x="85979" y="745871"/>
                  </a:lnTo>
                  <a:cubicBezTo>
                    <a:pt x="85979" y="755269"/>
                    <a:pt x="78359" y="762762"/>
                    <a:pt x="69088" y="762762"/>
                  </a:cubicBezTo>
                  <a:lnTo>
                    <a:pt x="18288" y="762762"/>
                  </a:lnTo>
                  <a:lnTo>
                    <a:pt x="18288" y="745871"/>
                  </a:lnTo>
                  <a:lnTo>
                    <a:pt x="30988" y="734568"/>
                  </a:lnTo>
                  <a:lnTo>
                    <a:pt x="132588" y="848487"/>
                  </a:lnTo>
                  <a:lnTo>
                    <a:pt x="119888" y="859790"/>
                  </a:lnTo>
                  <a:lnTo>
                    <a:pt x="107188" y="848487"/>
                  </a:lnTo>
                  <a:lnTo>
                    <a:pt x="208788" y="734568"/>
                  </a:lnTo>
                  <a:lnTo>
                    <a:pt x="221488" y="745871"/>
                  </a:lnTo>
                  <a:lnTo>
                    <a:pt x="221488" y="762762"/>
                  </a:lnTo>
                  <a:moveTo>
                    <a:pt x="221488" y="728853"/>
                  </a:moveTo>
                  <a:cubicBezTo>
                    <a:pt x="228219" y="728853"/>
                    <a:pt x="234188" y="732790"/>
                    <a:pt x="236982" y="738886"/>
                  </a:cubicBezTo>
                  <a:cubicBezTo>
                    <a:pt x="239776" y="744982"/>
                    <a:pt x="238633" y="752094"/>
                    <a:pt x="234188" y="757047"/>
                  </a:cubicBezTo>
                  <a:lnTo>
                    <a:pt x="132588" y="870966"/>
                  </a:lnTo>
                  <a:cubicBezTo>
                    <a:pt x="129413" y="874522"/>
                    <a:pt x="124714" y="876681"/>
                    <a:pt x="119888" y="876681"/>
                  </a:cubicBezTo>
                  <a:cubicBezTo>
                    <a:pt x="115062" y="876681"/>
                    <a:pt x="110490" y="874649"/>
                    <a:pt x="107188" y="870966"/>
                  </a:cubicBezTo>
                  <a:lnTo>
                    <a:pt x="5588" y="757047"/>
                  </a:lnTo>
                  <a:cubicBezTo>
                    <a:pt x="1143" y="752094"/>
                    <a:pt x="0" y="744982"/>
                    <a:pt x="2794" y="738886"/>
                  </a:cubicBezTo>
                  <a:cubicBezTo>
                    <a:pt x="5588" y="732790"/>
                    <a:pt x="11557" y="728853"/>
                    <a:pt x="18288" y="728853"/>
                  </a:cubicBezTo>
                  <a:lnTo>
                    <a:pt x="69088" y="728853"/>
                  </a:lnTo>
                  <a:lnTo>
                    <a:pt x="69088" y="745744"/>
                  </a:lnTo>
                  <a:lnTo>
                    <a:pt x="52070" y="745744"/>
                  </a:lnTo>
                  <a:lnTo>
                    <a:pt x="52070" y="16891"/>
                  </a:lnTo>
                  <a:cubicBezTo>
                    <a:pt x="52070" y="7620"/>
                    <a:pt x="59690" y="0"/>
                    <a:pt x="68961" y="0"/>
                  </a:cubicBezTo>
                  <a:lnTo>
                    <a:pt x="170561" y="0"/>
                  </a:lnTo>
                  <a:cubicBezTo>
                    <a:pt x="179959" y="0"/>
                    <a:pt x="187452" y="7620"/>
                    <a:pt x="187452" y="16891"/>
                  </a:cubicBezTo>
                  <a:lnTo>
                    <a:pt x="187452" y="745871"/>
                  </a:lnTo>
                  <a:lnTo>
                    <a:pt x="170561" y="745871"/>
                  </a:lnTo>
                  <a:lnTo>
                    <a:pt x="170561" y="728980"/>
                  </a:lnTo>
                  <a:lnTo>
                    <a:pt x="221361" y="728980"/>
                  </a:lnTo>
                  <a:close/>
                </a:path>
              </a:pathLst>
            </a:custGeom>
            <a:solidFill>
              <a:srgbClr val="1C334E"/>
            </a:solidFill>
          </p:spPr>
        </p:sp>
      </p:grpSp>
      <p:grpSp>
        <p:nvGrpSpPr>
          <p:cNvPr id="42" name="Group 42"/>
          <p:cNvGrpSpPr/>
          <p:nvPr/>
        </p:nvGrpSpPr>
        <p:grpSpPr>
          <a:xfrm>
            <a:off x="11340388" y="4984746"/>
            <a:ext cx="177800" cy="787400"/>
            <a:chOff x="0" y="0"/>
            <a:chExt cx="237067" cy="1049867"/>
          </a:xfrm>
        </p:grpSpPr>
        <p:sp>
          <p:nvSpPr>
            <p:cNvPr id="43" name="Freeform 43"/>
            <p:cNvSpPr/>
            <p:nvPr/>
          </p:nvSpPr>
          <p:spPr>
            <a:xfrm>
              <a:off x="16891" y="16891"/>
              <a:ext cx="203200" cy="1016000"/>
            </a:xfrm>
            <a:custGeom>
              <a:avLst/>
              <a:gdLst/>
              <a:ahLst/>
              <a:cxnLst/>
              <a:rect l="l" t="t" r="r" b="b"/>
              <a:pathLst>
                <a:path w="203200" h="1016000">
                  <a:moveTo>
                    <a:pt x="0" y="901319"/>
                  </a:moveTo>
                  <a:lnTo>
                    <a:pt x="50800" y="901319"/>
                  </a:lnTo>
                  <a:lnTo>
                    <a:pt x="50800" y="0"/>
                  </a:lnTo>
                  <a:lnTo>
                    <a:pt x="152400" y="0"/>
                  </a:lnTo>
                  <a:lnTo>
                    <a:pt x="152400" y="901319"/>
                  </a:lnTo>
                  <a:lnTo>
                    <a:pt x="203200" y="901319"/>
                  </a:lnTo>
                  <a:lnTo>
                    <a:pt x="101600" y="1016000"/>
                  </a:lnTo>
                  <a:close/>
                </a:path>
              </a:pathLst>
            </a:custGeom>
            <a:solidFill>
              <a:srgbClr val="4F81BD"/>
            </a:solidFill>
          </p:spPr>
        </p:sp>
        <p:sp>
          <p:nvSpPr>
            <p:cNvPr id="44" name="Freeform 44"/>
            <p:cNvSpPr/>
            <p:nvPr/>
          </p:nvSpPr>
          <p:spPr>
            <a:xfrm>
              <a:off x="-1270" y="0"/>
              <a:ext cx="239649" cy="1049909"/>
            </a:xfrm>
            <a:custGeom>
              <a:avLst/>
              <a:gdLst/>
              <a:ahLst/>
              <a:cxnLst/>
              <a:rect l="l" t="t" r="r" b="b"/>
              <a:pathLst>
                <a:path w="239649" h="1049909">
                  <a:moveTo>
                    <a:pt x="18161" y="901319"/>
                  </a:moveTo>
                  <a:lnTo>
                    <a:pt x="68961" y="901319"/>
                  </a:lnTo>
                  <a:lnTo>
                    <a:pt x="68961" y="918210"/>
                  </a:lnTo>
                  <a:lnTo>
                    <a:pt x="52070" y="918210"/>
                  </a:lnTo>
                  <a:lnTo>
                    <a:pt x="52070" y="16891"/>
                  </a:lnTo>
                  <a:cubicBezTo>
                    <a:pt x="52070" y="7620"/>
                    <a:pt x="59690" y="0"/>
                    <a:pt x="68961" y="0"/>
                  </a:cubicBezTo>
                  <a:lnTo>
                    <a:pt x="170561" y="0"/>
                  </a:lnTo>
                  <a:cubicBezTo>
                    <a:pt x="179959" y="0"/>
                    <a:pt x="187452" y="7620"/>
                    <a:pt x="187452" y="16891"/>
                  </a:cubicBezTo>
                  <a:lnTo>
                    <a:pt x="187452" y="918210"/>
                  </a:lnTo>
                  <a:lnTo>
                    <a:pt x="170561" y="918210"/>
                  </a:lnTo>
                  <a:lnTo>
                    <a:pt x="170561" y="901319"/>
                  </a:lnTo>
                  <a:lnTo>
                    <a:pt x="221361" y="901319"/>
                  </a:lnTo>
                  <a:cubicBezTo>
                    <a:pt x="227965" y="901319"/>
                    <a:pt x="234061" y="905256"/>
                    <a:pt x="236855" y="911352"/>
                  </a:cubicBezTo>
                  <a:cubicBezTo>
                    <a:pt x="239649" y="917448"/>
                    <a:pt x="238506" y="924560"/>
                    <a:pt x="234061" y="929513"/>
                  </a:cubicBezTo>
                  <a:lnTo>
                    <a:pt x="132461" y="1044194"/>
                  </a:lnTo>
                  <a:cubicBezTo>
                    <a:pt x="129286" y="1047877"/>
                    <a:pt x="124587" y="1049909"/>
                    <a:pt x="119761" y="1049909"/>
                  </a:cubicBezTo>
                  <a:cubicBezTo>
                    <a:pt x="114935" y="1049909"/>
                    <a:pt x="110236" y="1047877"/>
                    <a:pt x="107061" y="1044194"/>
                  </a:cubicBezTo>
                  <a:lnTo>
                    <a:pt x="5461" y="929513"/>
                  </a:lnTo>
                  <a:cubicBezTo>
                    <a:pt x="1016" y="924560"/>
                    <a:pt x="0" y="917448"/>
                    <a:pt x="2667" y="911352"/>
                  </a:cubicBezTo>
                  <a:cubicBezTo>
                    <a:pt x="5334" y="905256"/>
                    <a:pt x="11430" y="901319"/>
                    <a:pt x="18161" y="901319"/>
                  </a:cubicBezTo>
                  <a:moveTo>
                    <a:pt x="18161" y="935228"/>
                  </a:moveTo>
                  <a:lnTo>
                    <a:pt x="18161" y="918210"/>
                  </a:lnTo>
                  <a:lnTo>
                    <a:pt x="30861" y="907034"/>
                  </a:lnTo>
                  <a:lnTo>
                    <a:pt x="132461" y="1021715"/>
                  </a:lnTo>
                  <a:lnTo>
                    <a:pt x="119761" y="1032891"/>
                  </a:lnTo>
                  <a:lnTo>
                    <a:pt x="107061" y="1021715"/>
                  </a:lnTo>
                  <a:lnTo>
                    <a:pt x="208661" y="907034"/>
                  </a:lnTo>
                  <a:lnTo>
                    <a:pt x="221361" y="918210"/>
                  </a:lnTo>
                  <a:lnTo>
                    <a:pt x="221361" y="935101"/>
                  </a:lnTo>
                  <a:lnTo>
                    <a:pt x="170561" y="935101"/>
                  </a:lnTo>
                  <a:cubicBezTo>
                    <a:pt x="161163" y="935101"/>
                    <a:pt x="153670" y="927481"/>
                    <a:pt x="153670" y="918210"/>
                  </a:cubicBezTo>
                  <a:lnTo>
                    <a:pt x="153670" y="16891"/>
                  </a:lnTo>
                  <a:lnTo>
                    <a:pt x="170561" y="16891"/>
                  </a:lnTo>
                  <a:lnTo>
                    <a:pt x="170561" y="33909"/>
                  </a:lnTo>
                  <a:lnTo>
                    <a:pt x="68961" y="33909"/>
                  </a:lnTo>
                  <a:lnTo>
                    <a:pt x="68961" y="16891"/>
                  </a:lnTo>
                  <a:lnTo>
                    <a:pt x="85979" y="16891"/>
                  </a:lnTo>
                  <a:lnTo>
                    <a:pt x="85979" y="918210"/>
                  </a:lnTo>
                  <a:cubicBezTo>
                    <a:pt x="85979" y="927608"/>
                    <a:pt x="78359" y="935101"/>
                    <a:pt x="69088" y="935101"/>
                  </a:cubicBezTo>
                  <a:lnTo>
                    <a:pt x="18288" y="935101"/>
                  </a:lnTo>
                  <a:close/>
                </a:path>
              </a:pathLst>
            </a:custGeom>
            <a:solidFill>
              <a:srgbClr val="1C334E"/>
            </a:solidFill>
          </p:spPr>
        </p:sp>
      </p:grpSp>
      <p:grpSp>
        <p:nvGrpSpPr>
          <p:cNvPr id="45" name="Group 45"/>
          <p:cNvGrpSpPr/>
          <p:nvPr/>
        </p:nvGrpSpPr>
        <p:grpSpPr>
          <a:xfrm>
            <a:off x="3954023" y="4261358"/>
            <a:ext cx="3610456" cy="261841"/>
            <a:chOff x="0" y="0"/>
            <a:chExt cx="4813941" cy="349121"/>
          </a:xfrm>
        </p:grpSpPr>
        <p:sp>
          <p:nvSpPr>
            <p:cNvPr id="46" name="Freeform 46"/>
            <p:cNvSpPr/>
            <p:nvPr/>
          </p:nvSpPr>
          <p:spPr>
            <a:xfrm>
              <a:off x="16891" y="16891"/>
              <a:ext cx="4780153" cy="315341"/>
            </a:xfrm>
            <a:custGeom>
              <a:avLst/>
              <a:gdLst/>
              <a:ahLst/>
              <a:cxnLst/>
              <a:rect l="l" t="t" r="r" b="b"/>
              <a:pathLst>
                <a:path w="4780153" h="315341">
                  <a:moveTo>
                    <a:pt x="0" y="236474"/>
                  </a:moveTo>
                  <a:lnTo>
                    <a:pt x="4606798" y="236474"/>
                  </a:lnTo>
                  <a:lnTo>
                    <a:pt x="4606798" y="315341"/>
                  </a:lnTo>
                  <a:lnTo>
                    <a:pt x="4780153" y="157734"/>
                  </a:lnTo>
                  <a:lnTo>
                    <a:pt x="4606798" y="0"/>
                  </a:lnTo>
                  <a:lnTo>
                    <a:pt x="4606798" y="78867"/>
                  </a:lnTo>
                  <a:lnTo>
                    <a:pt x="0" y="78867"/>
                  </a:lnTo>
                  <a:close/>
                </a:path>
              </a:pathLst>
            </a:custGeom>
            <a:solidFill>
              <a:srgbClr val="4F81BD"/>
            </a:solidFill>
          </p:spPr>
        </p:sp>
        <p:sp>
          <p:nvSpPr>
            <p:cNvPr id="47" name="Freeform 47"/>
            <p:cNvSpPr/>
            <p:nvPr/>
          </p:nvSpPr>
          <p:spPr>
            <a:xfrm>
              <a:off x="0" y="-1270"/>
              <a:ext cx="4814062" cy="351663"/>
            </a:xfrm>
            <a:custGeom>
              <a:avLst/>
              <a:gdLst/>
              <a:ahLst/>
              <a:cxnLst/>
              <a:rect l="l" t="t" r="r" b="b"/>
              <a:pathLst>
                <a:path w="4814062" h="351663">
                  <a:moveTo>
                    <a:pt x="16891" y="237744"/>
                  </a:moveTo>
                  <a:lnTo>
                    <a:pt x="4623689" y="237744"/>
                  </a:lnTo>
                  <a:cubicBezTo>
                    <a:pt x="4633087" y="237744"/>
                    <a:pt x="4640580" y="245364"/>
                    <a:pt x="4640580" y="254635"/>
                  </a:cubicBezTo>
                  <a:lnTo>
                    <a:pt x="4640580" y="333502"/>
                  </a:lnTo>
                  <a:lnTo>
                    <a:pt x="4623689" y="333502"/>
                  </a:lnTo>
                  <a:lnTo>
                    <a:pt x="4612259" y="320929"/>
                  </a:lnTo>
                  <a:lnTo>
                    <a:pt x="4785614" y="163322"/>
                  </a:lnTo>
                  <a:lnTo>
                    <a:pt x="4797044" y="175895"/>
                  </a:lnTo>
                  <a:lnTo>
                    <a:pt x="4785614" y="188468"/>
                  </a:lnTo>
                  <a:lnTo>
                    <a:pt x="4612259" y="30734"/>
                  </a:lnTo>
                  <a:lnTo>
                    <a:pt x="4623689" y="18161"/>
                  </a:lnTo>
                  <a:lnTo>
                    <a:pt x="4640580" y="18161"/>
                  </a:lnTo>
                  <a:lnTo>
                    <a:pt x="4640580" y="97028"/>
                  </a:lnTo>
                  <a:cubicBezTo>
                    <a:pt x="4640580" y="106426"/>
                    <a:pt x="4632960" y="113919"/>
                    <a:pt x="4623689" y="113919"/>
                  </a:cubicBezTo>
                  <a:lnTo>
                    <a:pt x="16891" y="113919"/>
                  </a:lnTo>
                  <a:lnTo>
                    <a:pt x="16891" y="97028"/>
                  </a:lnTo>
                  <a:lnTo>
                    <a:pt x="33909" y="97028"/>
                  </a:lnTo>
                  <a:lnTo>
                    <a:pt x="33909" y="254635"/>
                  </a:lnTo>
                  <a:lnTo>
                    <a:pt x="16891" y="254635"/>
                  </a:lnTo>
                  <a:lnTo>
                    <a:pt x="16891" y="237744"/>
                  </a:lnTo>
                  <a:moveTo>
                    <a:pt x="16891" y="271653"/>
                  </a:moveTo>
                  <a:cubicBezTo>
                    <a:pt x="7620" y="271526"/>
                    <a:pt x="0" y="264033"/>
                    <a:pt x="0" y="254635"/>
                  </a:cubicBezTo>
                  <a:lnTo>
                    <a:pt x="0" y="97028"/>
                  </a:lnTo>
                  <a:cubicBezTo>
                    <a:pt x="0" y="87630"/>
                    <a:pt x="7620" y="80137"/>
                    <a:pt x="16891" y="80137"/>
                  </a:cubicBezTo>
                  <a:lnTo>
                    <a:pt x="4623689" y="80137"/>
                  </a:lnTo>
                  <a:lnTo>
                    <a:pt x="4623689" y="97028"/>
                  </a:lnTo>
                  <a:lnTo>
                    <a:pt x="4606798" y="97028"/>
                  </a:lnTo>
                  <a:lnTo>
                    <a:pt x="4606798" y="18161"/>
                  </a:lnTo>
                  <a:cubicBezTo>
                    <a:pt x="4606798" y="11430"/>
                    <a:pt x="4610735" y="5334"/>
                    <a:pt x="4616831" y="2667"/>
                  </a:cubicBezTo>
                  <a:cubicBezTo>
                    <a:pt x="4622927" y="0"/>
                    <a:pt x="4630166" y="1143"/>
                    <a:pt x="4635119" y="5588"/>
                  </a:cubicBezTo>
                  <a:lnTo>
                    <a:pt x="4808474" y="163195"/>
                  </a:lnTo>
                  <a:cubicBezTo>
                    <a:pt x="4812030" y="166370"/>
                    <a:pt x="4814062" y="170942"/>
                    <a:pt x="4814062" y="175768"/>
                  </a:cubicBezTo>
                  <a:cubicBezTo>
                    <a:pt x="4814062" y="180594"/>
                    <a:pt x="4812030" y="185039"/>
                    <a:pt x="4808474" y="188341"/>
                  </a:cubicBezTo>
                  <a:lnTo>
                    <a:pt x="4635119" y="345948"/>
                  </a:lnTo>
                  <a:cubicBezTo>
                    <a:pt x="4630166" y="350520"/>
                    <a:pt x="4623054" y="351663"/>
                    <a:pt x="4616831" y="348869"/>
                  </a:cubicBezTo>
                  <a:cubicBezTo>
                    <a:pt x="4610608" y="346075"/>
                    <a:pt x="4606798" y="340106"/>
                    <a:pt x="4606798" y="333375"/>
                  </a:cubicBezTo>
                  <a:lnTo>
                    <a:pt x="4606798" y="254635"/>
                  </a:lnTo>
                  <a:lnTo>
                    <a:pt x="4623689" y="254635"/>
                  </a:lnTo>
                  <a:lnTo>
                    <a:pt x="4623689" y="271526"/>
                  </a:lnTo>
                  <a:lnTo>
                    <a:pt x="16891" y="271526"/>
                  </a:lnTo>
                  <a:close/>
                </a:path>
              </a:pathLst>
            </a:custGeom>
            <a:solidFill>
              <a:srgbClr val="1C334E"/>
            </a:solidFill>
          </p:spPr>
        </p:sp>
      </p:grpSp>
      <p:sp>
        <p:nvSpPr>
          <p:cNvPr id="48" name="TextBox 48"/>
          <p:cNvSpPr txBox="1"/>
          <p:nvPr/>
        </p:nvSpPr>
        <p:spPr>
          <a:xfrm>
            <a:off x="1593341" y="4268720"/>
            <a:ext cx="2281942" cy="247114"/>
          </a:xfrm>
          <a:prstGeom prst="rect">
            <a:avLst/>
          </a:prstGeom>
        </p:spPr>
        <p:txBody>
          <a:bodyPr lIns="0" tIns="0" rIns="0" bIns="0" rtlCol="0" anchor="t">
            <a:spAutoFit/>
          </a:bodyPr>
          <a:lstStyle/>
          <a:p>
            <a:pPr algn="l">
              <a:lnSpc>
                <a:spcPts val="1920"/>
              </a:lnSpc>
            </a:pPr>
            <a:r>
              <a:rPr lang="en-US" sz="1600" spc="14">
                <a:solidFill>
                  <a:srgbClr val="FFFFFF"/>
                </a:solidFill>
                <a:latin typeface="TT Rounds Condensed Bold"/>
              </a:rPr>
              <a:t>VOTER REGISTRATION</a:t>
            </a:r>
          </a:p>
        </p:txBody>
      </p:sp>
      <p:sp>
        <p:nvSpPr>
          <p:cNvPr id="49" name="TextBox 49"/>
          <p:cNvSpPr txBox="1"/>
          <p:nvPr/>
        </p:nvSpPr>
        <p:spPr>
          <a:xfrm>
            <a:off x="6633924" y="855796"/>
            <a:ext cx="2179320" cy="277892"/>
          </a:xfrm>
          <a:prstGeom prst="rect">
            <a:avLst/>
          </a:prstGeom>
        </p:spPr>
        <p:txBody>
          <a:bodyPr lIns="0" tIns="0" rIns="0" bIns="0" rtlCol="0" anchor="t">
            <a:spAutoFit/>
          </a:bodyPr>
          <a:lstStyle/>
          <a:p>
            <a:pPr algn="l">
              <a:lnSpc>
                <a:spcPts val="2160"/>
              </a:lnSpc>
            </a:pPr>
            <a:r>
              <a:rPr lang="en-US" sz="1800" spc="16">
                <a:solidFill>
                  <a:srgbClr val="FFFFFF"/>
                </a:solidFill>
                <a:latin typeface="TT Rounds Condensed Bold"/>
              </a:rPr>
              <a:t>VOTER LOGIN</a:t>
            </a:r>
          </a:p>
        </p:txBody>
      </p:sp>
      <p:sp>
        <p:nvSpPr>
          <p:cNvPr id="50" name="TextBox 50"/>
          <p:cNvSpPr txBox="1"/>
          <p:nvPr/>
        </p:nvSpPr>
        <p:spPr>
          <a:xfrm>
            <a:off x="6465881" y="2606762"/>
            <a:ext cx="1688549" cy="554891"/>
          </a:xfrm>
          <a:prstGeom prst="rect">
            <a:avLst/>
          </a:prstGeom>
        </p:spPr>
        <p:txBody>
          <a:bodyPr lIns="0" tIns="0" rIns="0" bIns="0" rtlCol="0" anchor="t">
            <a:spAutoFit/>
          </a:bodyPr>
          <a:lstStyle/>
          <a:p>
            <a:pPr algn="l">
              <a:lnSpc>
                <a:spcPts val="2160"/>
              </a:lnSpc>
            </a:pPr>
            <a:r>
              <a:rPr lang="en-US" sz="1800" spc="16">
                <a:solidFill>
                  <a:srgbClr val="FFFFFF"/>
                </a:solidFill>
                <a:latin typeface="TT Rounds Condensed Bold"/>
              </a:rPr>
              <a:t>MOBILE/Adhaar</a:t>
            </a:r>
          </a:p>
          <a:p>
            <a:pPr algn="l">
              <a:lnSpc>
                <a:spcPts val="2160"/>
              </a:lnSpc>
            </a:pPr>
            <a:r>
              <a:rPr lang="en-US" sz="1800" spc="16">
                <a:solidFill>
                  <a:srgbClr val="FFFFFF"/>
                </a:solidFill>
                <a:latin typeface="TT Rounds Condensed Bold"/>
              </a:rPr>
              <a:t>PASSWORD</a:t>
            </a:r>
          </a:p>
        </p:txBody>
      </p:sp>
      <p:grpSp>
        <p:nvGrpSpPr>
          <p:cNvPr id="51" name="Group 51"/>
          <p:cNvGrpSpPr/>
          <p:nvPr/>
        </p:nvGrpSpPr>
        <p:grpSpPr>
          <a:xfrm>
            <a:off x="11112500" y="5827131"/>
            <a:ext cx="3153873" cy="1197847"/>
            <a:chOff x="0" y="0"/>
            <a:chExt cx="4205164" cy="1597129"/>
          </a:xfrm>
        </p:grpSpPr>
        <p:sp>
          <p:nvSpPr>
            <p:cNvPr id="52" name="Freeform 52"/>
            <p:cNvSpPr/>
            <p:nvPr/>
          </p:nvSpPr>
          <p:spPr>
            <a:xfrm>
              <a:off x="16891" y="16891"/>
              <a:ext cx="4171315" cy="1563243"/>
            </a:xfrm>
            <a:custGeom>
              <a:avLst/>
              <a:gdLst/>
              <a:ahLst/>
              <a:cxnLst/>
              <a:rect l="l" t="t" r="r" b="b"/>
              <a:pathLst>
                <a:path w="4171315" h="1563243">
                  <a:moveTo>
                    <a:pt x="0" y="0"/>
                  </a:moveTo>
                  <a:lnTo>
                    <a:pt x="4171315" y="0"/>
                  </a:lnTo>
                  <a:lnTo>
                    <a:pt x="4171315" y="1563243"/>
                  </a:lnTo>
                  <a:lnTo>
                    <a:pt x="0" y="1563243"/>
                  </a:lnTo>
                  <a:close/>
                </a:path>
              </a:pathLst>
            </a:custGeom>
            <a:solidFill>
              <a:srgbClr val="4F81BD"/>
            </a:solidFill>
          </p:spPr>
        </p:sp>
        <p:sp>
          <p:nvSpPr>
            <p:cNvPr id="53" name="Freeform 53"/>
            <p:cNvSpPr/>
            <p:nvPr/>
          </p:nvSpPr>
          <p:spPr>
            <a:xfrm>
              <a:off x="0" y="0"/>
              <a:ext cx="4205097" cy="1597025"/>
            </a:xfrm>
            <a:custGeom>
              <a:avLst/>
              <a:gdLst/>
              <a:ahLst/>
              <a:cxnLst/>
              <a:rect l="l" t="t" r="r" b="b"/>
              <a:pathLst>
                <a:path w="4205097" h="1597025">
                  <a:moveTo>
                    <a:pt x="16891" y="0"/>
                  </a:moveTo>
                  <a:lnTo>
                    <a:pt x="4188206" y="0"/>
                  </a:lnTo>
                  <a:cubicBezTo>
                    <a:pt x="4197604" y="0"/>
                    <a:pt x="4205097" y="7620"/>
                    <a:pt x="4205097" y="16891"/>
                  </a:cubicBezTo>
                  <a:lnTo>
                    <a:pt x="4205097" y="1580134"/>
                  </a:lnTo>
                  <a:cubicBezTo>
                    <a:pt x="4205097" y="1589532"/>
                    <a:pt x="4197477" y="1597025"/>
                    <a:pt x="4188206" y="1597025"/>
                  </a:cubicBezTo>
                  <a:lnTo>
                    <a:pt x="16891" y="1597025"/>
                  </a:lnTo>
                  <a:cubicBezTo>
                    <a:pt x="7493" y="1597025"/>
                    <a:pt x="0" y="1589405"/>
                    <a:pt x="0" y="1580134"/>
                  </a:cubicBezTo>
                  <a:lnTo>
                    <a:pt x="0" y="16891"/>
                  </a:lnTo>
                  <a:cubicBezTo>
                    <a:pt x="0" y="7620"/>
                    <a:pt x="7620" y="0"/>
                    <a:pt x="16891" y="0"/>
                  </a:cubicBezTo>
                  <a:moveTo>
                    <a:pt x="16891" y="33909"/>
                  </a:moveTo>
                  <a:lnTo>
                    <a:pt x="16891" y="16891"/>
                  </a:lnTo>
                  <a:lnTo>
                    <a:pt x="33909" y="16891"/>
                  </a:lnTo>
                  <a:lnTo>
                    <a:pt x="33909" y="1580134"/>
                  </a:lnTo>
                  <a:lnTo>
                    <a:pt x="16891" y="1580134"/>
                  </a:lnTo>
                  <a:lnTo>
                    <a:pt x="16891" y="1563243"/>
                  </a:lnTo>
                  <a:lnTo>
                    <a:pt x="4188206" y="1563243"/>
                  </a:lnTo>
                  <a:lnTo>
                    <a:pt x="4188206" y="1580134"/>
                  </a:lnTo>
                  <a:lnTo>
                    <a:pt x="4171315" y="1580134"/>
                  </a:lnTo>
                  <a:lnTo>
                    <a:pt x="4171315" y="16891"/>
                  </a:lnTo>
                  <a:lnTo>
                    <a:pt x="4188206" y="16891"/>
                  </a:lnTo>
                  <a:lnTo>
                    <a:pt x="4188206" y="33909"/>
                  </a:lnTo>
                  <a:lnTo>
                    <a:pt x="16891" y="33909"/>
                  </a:lnTo>
                  <a:close/>
                </a:path>
              </a:pathLst>
            </a:custGeom>
            <a:solidFill>
              <a:srgbClr val="1C334E"/>
            </a:solidFill>
          </p:spPr>
        </p:sp>
        <p:sp>
          <p:nvSpPr>
            <p:cNvPr id="54" name="TextBox 54"/>
            <p:cNvSpPr txBox="1"/>
            <p:nvPr/>
          </p:nvSpPr>
          <p:spPr>
            <a:xfrm>
              <a:off x="0" y="0"/>
              <a:ext cx="4205164" cy="1597129"/>
            </a:xfrm>
            <a:prstGeom prst="rect">
              <a:avLst/>
            </a:prstGeom>
          </p:spPr>
          <p:txBody>
            <a:bodyPr lIns="50800" tIns="50800" rIns="50800" bIns="50800" rtlCol="0" anchor="ctr"/>
            <a:lstStyle/>
            <a:p>
              <a:pPr algn="ctr">
                <a:lnSpc>
                  <a:spcPts val="2160"/>
                </a:lnSpc>
              </a:pPr>
              <a:r>
                <a:rPr lang="en-US" sz="1800" spc="16">
                  <a:solidFill>
                    <a:srgbClr val="FFFFFF"/>
                  </a:solidFill>
                  <a:latin typeface="TT Rounds Condensed Bold"/>
                </a:rPr>
                <a:t>GROUP DASHBOARD</a:t>
              </a:r>
            </a:p>
          </p:txBody>
        </p:sp>
      </p:grpSp>
      <p:grpSp>
        <p:nvGrpSpPr>
          <p:cNvPr id="55" name="Group 55"/>
          <p:cNvGrpSpPr/>
          <p:nvPr/>
        </p:nvGrpSpPr>
        <p:grpSpPr>
          <a:xfrm>
            <a:off x="8609497" y="8119044"/>
            <a:ext cx="3160316" cy="814853"/>
            <a:chOff x="0" y="0"/>
            <a:chExt cx="4213755" cy="1086471"/>
          </a:xfrm>
        </p:grpSpPr>
        <p:sp>
          <p:nvSpPr>
            <p:cNvPr id="56" name="Freeform 56"/>
            <p:cNvSpPr/>
            <p:nvPr/>
          </p:nvSpPr>
          <p:spPr>
            <a:xfrm>
              <a:off x="16891" y="16891"/>
              <a:ext cx="4179951" cy="1052703"/>
            </a:xfrm>
            <a:custGeom>
              <a:avLst/>
              <a:gdLst/>
              <a:ahLst/>
              <a:cxnLst/>
              <a:rect l="l" t="t" r="r" b="b"/>
              <a:pathLst>
                <a:path w="4179951" h="1052703">
                  <a:moveTo>
                    <a:pt x="0" y="0"/>
                  </a:moveTo>
                  <a:lnTo>
                    <a:pt x="4179951" y="0"/>
                  </a:lnTo>
                  <a:lnTo>
                    <a:pt x="4179951" y="1052703"/>
                  </a:lnTo>
                  <a:lnTo>
                    <a:pt x="0" y="1052703"/>
                  </a:lnTo>
                  <a:close/>
                </a:path>
              </a:pathLst>
            </a:custGeom>
            <a:solidFill>
              <a:srgbClr val="4F81BD"/>
            </a:solidFill>
          </p:spPr>
        </p:sp>
        <p:sp>
          <p:nvSpPr>
            <p:cNvPr id="57" name="Freeform 57"/>
            <p:cNvSpPr/>
            <p:nvPr/>
          </p:nvSpPr>
          <p:spPr>
            <a:xfrm>
              <a:off x="0" y="0"/>
              <a:ext cx="4213733" cy="1086485"/>
            </a:xfrm>
            <a:custGeom>
              <a:avLst/>
              <a:gdLst/>
              <a:ahLst/>
              <a:cxnLst/>
              <a:rect l="l" t="t" r="r" b="b"/>
              <a:pathLst>
                <a:path w="4213733" h="1086485">
                  <a:moveTo>
                    <a:pt x="16891" y="0"/>
                  </a:moveTo>
                  <a:lnTo>
                    <a:pt x="4196842" y="0"/>
                  </a:lnTo>
                  <a:cubicBezTo>
                    <a:pt x="4206240" y="0"/>
                    <a:pt x="4213733" y="7620"/>
                    <a:pt x="4213733" y="16891"/>
                  </a:cubicBezTo>
                  <a:lnTo>
                    <a:pt x="4213733" y="1069594"/>
                  </a:lnTo>
                  <a:cubicBezTo>
                    <a:pt x="4213733" y="1078992"/>
                    <a:pt x="4206113" y="1086485"/>
                    <a:pt x="4196842" y="1086485"/>
                  </a:cubicBezTo>
                  <a:lnTo>
                    <a:pt x="16891" y="1086485"/>
                  </a:lnTo>
                  <a:cubicBezTo>
                    <a:pt x="7620" y="1086485"/>
                    <a:pt x="0" y="1078865"/>
                    <a:pt x="0" y="1069594"/>
                  </a:cubicBezTo>
                  <a:lnTo>
                    <a:pt x="0" y="16891"/>
                  </a:lnTo>
                  <a:cubicBezTo>
                    <a:pt x="0" y="7620"/>
                    <a:pt x="7620" y="0"/>
                    <a:pt x="16891" y="0"/>
                  </a:cubicBezTo>
                  <a:moveTo>
                    <a:pt x="16891" y="33909"/>
                  </a:moveTo>
                  <a:lnTo>
                    <a:pt x="16891" y="16891"/>
                  </a:lnTo>
                  <a:lnTo>
                    <a:pt x="33909" y="16891"/>
                  </a:lnTo>
                  <a:lnTo>
                    <a:pt x="33909" y="1069594"/>
                  </a:lnTo>
                  <a:lnTo>
                    <a:pt x="16891" y="1069594"/>
                  </a:lnTo>
                  <a:lnTo>
                    <a:pt x="16891" y="1052576"/>
                  </a:lnTo>
                  <a:lnTo>
                    <a:pt x="4196842" y="1052576"/>
                  </a:lnTo>
                  <a:lnTo>
                    <a:pt x="4196842" y="1069467"/>
                  </a:lnTo>
                  <a:lnTo>
                    <a:pt x="4179951" y="1069467"/>
                  </a:lnTo>
                  <a:lnTo>
                    <a:pt x="4179951" y="16891"/>
                  </a:lnTo>
                  <a:lnTo>
                    <a:pt x="4196842" y="16891"/>
                  </a:lnTo>
                  <a:lnTo>
                    <a:pt x="4196842" y="33909"/>
                  </a:lnTo>
                  <a:lnTo>
                    <a:pt x="16891" y="33909"/>
                  </a:lnTo>
                  <a:close/>
                </a:path>
              </a:pathLst>
            </a:custGeom>
            <a:solidFill>
              <a:srgbClr val="1C334E"/>
            </a:solidFill>
          </p:spPr>
        </p:sp>
      </p:grpSp>
      <p:grpSp>
        <p:nvGrpSpPr>
          <p:cNvPr id="58" name="Group 58"/>
          <p:cNvGrpSpPr/>
          <p:nvPr/>
        </p:nvGrpSpPr>
        <p:grpSpPr>
          <a:xfrm>
            <a:off x="8695701" y="9414538"/>
            <a:ext cx="3073400" cy="787400"/>
            <a:chOff x="0" y="0"/>
            <a:chExt cx="4097867" cy="1049867"/>
          </a:xfrm>
        </p:grpSpPr>
        <p:sp>
          <p:nvSpPr>
            <p:cNvPr id="59" name="Freeform 59"/>
            <p:cNvSpPr/>
            <p:nvPr/>
          </p:nvSpPr>
          <p:spPr>
            <a:xfrm>
              <a:off x="16891" y="16891"/>
              <a:ext cx="4064000" cy="1016000"/>
            </a:xfrm>
            <a:custGeom>
              <a:avLst/>
              <a:gdLst/>
              <a:ahLst/>
              <a:cxnLst/>
              <a:rect l="l" t="t" r="r" b="b"/>
              <a:pathLst>
                <a:path w="4064000" h="1016000">
                  <a:moveTo>
                    <a:pt x="0" y="0"/>
                  </a:moveTo>
                  <a:lnTo>
                    <a:pt x="4064000" y="0"/>
                  </a:lnTo>
                  <a:lnTo>
                    <a:pt x="4064000" y="1016000"/>
                  </a:lnTo>
                  <a:lnTo>
                    <a:pt x="0" y="1016000"/>
                  </a:lnTo>
                  <a:close/>
                </a:path>
              </a:pathLst>
            </a:custGeom>
            <a:solidFill>
              <a:srgbClr val="4F81BD"/>
            </a:solidFill>
          </p:spPr>
        </p:sp>
        <p:sp>
          <p:nvSpPr>
            <p:cNvPr id="60" name="Freeform 60"/>
            <p:cNvSpPr/>
            <p:nvPr/>
          </p:nvSpPr>
          <p:spPr>
            <a:xfrm>
              <a:off x="0" y="0"/>
              <a:ext cx="4097782" cy="1049909"/>
            </a:xfrm>
            <a:custGeom>
              <a:avLst/>
              <a:gdLst/>
              <a:ahLst/>
              <a:cxnLst/>
              <a:rect l="l" t="t" r="r" b="b"/>
              <a:pathLst>
                <a:path w="4097782" h="1049909">
                  <a:moveTo>
                    <a:pt x="16891" y="0"/>
                  </a:moveTo>
                  <a:lnTo>
                    <a:pt x="4080891" y="0"/>
                  </a:lnTo>
                  <a:cubicBezTo>
                    <a:pt x="4090289" y="0"/>
                    <a:pt x="4097782" y="7620"/>
                    <a:pt x="4097782" y="16891"/>
                  </a:cubicBezTo>
                  <a:lnTo>
                    <a:pt x="4097782" y="1032891"/>
                  </a:lnTo>
                  <a:cubicBezTo>
                    <a:pt x="4097782" y="1042289"/>
                    <a:pt x="4090162" y="1049782"/>
                    <a:pt x="4080891" y="1049782"/>
                  </a:cubicBezTo>
                  <a:lnTo>
                    <a:pt x="16891" y="1049782"/>
                  </a:lnTo>
                  <a:cubicBezTo>
                    <a:pt x="7620" y="1049909"/>
                    <a:pt x="0" y="1042289"/>
                    <a:pt x="0" y="1032891"/>
                  </a:cubicBezTo>
                  <a:lnTo>
                    <a:pt x="0" y="16891"/>
                  </a:lnTo>
                  <a:cubicBezTo>
                    <a:pt x="0" y="7620"/>
                    <a:pt x="7620" y="0"/>
                    <a:pt x="16891" y="0"/>
                  </a:cubicBezTo>
                  <a:moveTo>
                    <a:pt x="16891" y="33909"/>
                  </a:moveTo>
                  <a:lnTo>
                    <a:pt x="16891" y="16891"/>
                  </a:lnTo>
                  <a:lnTo>
                    <a:pt x="33909" y="16891"/>
                  </a:lnTo>
                  <a:lnTo>
                    <a:pt x="33909" y="1032891"/>
                  </a:lnTo>
                  <a:lnTo>
                    <a:pt x="16891" y="1032891"/>
                  </a:lnTo>
                  <a:lnTo>
                    <a:pt x="16891" y="1016000"/>
                  </a:lnTo>
                  <a:lnTo>
                    <a:pt x="4080891" y="1016000"/>
                  </a:lnTo>
                  <a:lnTo>
                    <a:pt x="4080891" y="1032891"/>
                  </a:lnTo>
                  <a:lnTo>
                    <a:pt x="4064000" y="1032891"/>
                  </a:lnTo>
                  <a:lnTo>
                    <a:pt x="4064000" y="16891"/>
                  </a:lnTo>
                  <a:lnTo>
                    <a:pt x="4080891" y="16891"/>
                  </a:lnTo>
                  <a:lnTo>
                    <a:pt x="4080891" y="33909"/>
                  </a:lnTo>
                  <a:lnTo>
                    <a:pt x="16891" y="33909"/>
                  </a:lnTo>
                  <a:close/>
                </a:path>
              </a:pathLst>
            </a:custGeom>
            <a:solidFill>
              <a:srgbClr val="1C334E"/>
            </a:solidFill>
          </p:spPr>
        </p:sp>
        <p:sp>
          <p:nvSpPr>
            <p:cNvPr id="61" name="TextBox 61"/>
            <p:cNvSpPr txBox="1"/>
            <p:nvPr/>
          </p:nvSpPr>
          <p:spPr>
            <a:xfrm>
              <a:off x="0" y="-9525"/>
              <a:ext cx="4097867" cy="1059392"/>
            </a:xfrm>
            <a:prstGeom prst="rect">
              <a:avLst/>
            </a:prstGeom>
          </p:spPr>
          <p:txBody>
            <a:bodyPr lIns="50800" tIns="50800" rIns="50800" bIns="50800" rtlCol="0" anchor="ctr"/>
            <a:lstStyle/>
            <a:p>
              <a:pPr algn="ctr">
                <a:lnSpc>
                  <a:spcPts val="2879"/>
                </a:lnSpc>
              </a:pPr>
              <a:r>
                <a:rPr lang="en-US" sz="2400" spc="22">
                  <a:solidFill>
                    <a:srgbClr val="FFFFFF"/>
                  </a:solidFill>
                  <a:latin typeface="TT Rounds Condensed Bold"/>
                </a:rPr>
                <a:t>RESULTS</a:t>
              </a:r>
            </a:p>
          </p:txBody>
        </p:sp>
      </p:grpSp>
      <p:sp>
        <p:nvSpPr>
          <p:cNvPr id="62" name="TextBox 62"/>
          <p:cNvSpPr txBox="1"/>
          <p:nvPr/>
        </p:nvSpPr>
        <p:spPr>
          <a:xfrm>
            <a:off x="9540240" y="8381354"/>
            <a:ext cx="2560320" cy="379750"/>
          </a:xfrm>
          <a:prstGeom prst="rect">
            <a:avLst/>
          </a:prstGeom>
        </p:spPr>
        <p:txBody>
          <a:bodyPr lIns="0" tIns="0" rIns="0" bIns="0" rtlCol="0" anchor="t">
            <a:spAutoFit/>
          </a:bodyPr>
          <a:lstStyle/>
          <a:p>
            <a:pPr algn="l">
              <a:lnSpc>
                <a:spcPts val="2879"/>
              </a:lnSpc>
            </a:pPr>
            <a:r>
              <a:rPr lang="en-US" sz="2400" spc="22">
                <a:solidFill>
                  <a:srgbClr val="FFFFFF"/>
                </a:solidFill>
                <a:latin typeface="TT Rounds Condensed Bold"/>
              </a:rPr>
              <a:t>VOTING</a:t>
            </a:r>
          </a:p>
        </p:txBody>
      </p:sp>
      <p:grpSp>
        <p:nvGrpSpPr>
          <p:cNvPr id="63" name="Group 63"/>
          <p:cNvGrpSpPr/>
          <p:nvPr/>
        </p:nvGrpSpPr>
        <p:grpSpPr>
          <a:xfrm>
            <a:off x="10121900" y="8908497"/>
            <a:ext cx="177800" cy="487065"/>
            <a:chOff x="0" y="0"/>
            <a:chExt cx="237067" cy="649420"/>
          </a:xfrm>
        </p:grpSpPr>
        <p:sp>
          <p:nvSpPr>
            <p:cNvPr id="64" name="Freeform 64"/>
            <p:cNvSpPr/>
            <p:nvPr/>
          </p:nvSpPr>
          <p:spPr>
            <a:xfrm>
              <a:off x="16891" y="16891"/>
              <a:ext cx="203200" cy="615696"/>
            </a:xfrm>
            <a:custGeom>
              <a:avLst/>
              <a:gdLst/>
              <a:ahLst/>
              <a:cxnLst/>
              <a:rect l="l" t="t" r="r" b="b"/>
              <a:pathLst>
                <a:path w="203200" h="615696">
                  <a:moveTo>
                    <a:pt x="0" y="503301"/>
                  </a:moveTo>
                  <a:lnTo>
                    <a:pt x="50800" y="503301"/>
                  </a:lnTo>
                  <a:lnTo>
                    <a:pt x="50800" y="0"/>
                  </a:lnTo>
                  <a:lnTo>
                    <a:pt x="152400" y="0"/>
                  </a:lnTo>
                  <a:lnTo>
                    <a:pt x="152400" y="503301"/>
                  </a:lnTo>
                  <a:lnTo>
                    <a:pt x="203200" y="503301"/>
                  </a:lnTo>
                  <a:lnTo>
                    <a:pt x="101600" y="615696"/>
                  </a:lnTo>
                  <a:close/>
                </a:path>
              </a:pathLst>
            </a:custGeom>
            <a:solidFill>
              <a:srgbClr val="4F81BD"/>
            </a:solidFill>
          </p:spPr>
        </p:sp>
        <p:sp>
          <p:nvSpPr>
            <p:cNvPr id="65" name="Freeform 65"/>
            <p:cNvSpPr/>
            <p:nvPr/>
          </p:nvSpPr>
          <p:spPr>
            <a:xfrm>
              <a:off x="-1270" y="0"/>
              <a:ext cx="239649" cy="649478"/>
            </a:xfrm>
            <a:custGeom>
              <a:avLst/>
              <a:gdLst/>
              <a:ahLst/>
              <a:cxnLst/>
              <a:rect l="l" t="t" r="r" b="b"/>
              <a:pathLst>
                <a:path w="239649" h="649478">
                  <a:moveTo>
                    <a:pt x="18161" y="503174"/>
                  </a:moveTo>
                  <a:lnTo>
                    <a:pt x="68961" y="503174"/>
                  </a:lnTo>
                  <a:lnTo>
                    <a:pt x="68961" y="520065"/>
                  </a:lnTo>
                  <a:lnTo>
                    <a:pt x="52070" y="520065"/>
                  </a:lnTo>
                  <a:lnTo>
                    <a:pt x="52070" y="16891"/>
                  </a:lnTo>
                  <a:cubicBezTo>
                    <a:pt x="52070" y="7620"/>
                    <a:pt x="59690" y="0"/>
                    <a:pt x="68961" y="0"/>
                  </a:cubicBezTo>
                  <a:lnTo>
                    <a:pt x="170561" y="0"/>
                  </a:lnTo>
                  <a:cubicBezTo>
                    <a:pt x="179959" y="0"/>
                    <a:pt x="187452" y="7620"/>
                    <a:pt x="187452" y="16891"/>
                  </a:cubicBezTo>
                  <a:lnTo>
                    <a:pt x="187452" y="520192"/>
                  </a:lnTo>
                  <a:lnTo>
                    <a:pt x="170561" y="520192"/>
                  </a:lnTo>
                  <a:lnTo>
                    <a:pt x="170561" y="503174"/>
                  </a:lnTo>
                  <a:lnTo>
                    <a:pt x="221361" y="503174"/>
                  </a:lnTo>
                  <a:cubicBezTo>
                    <a:pt x="228092" y="503174"/>
                    <a:pt x="234061" y="507111"/>
                    <a:pt x="236855" y="513207"/>
                  </a:cubicBezTo>
                  <a:cubicBezTo>
                    <a:pt x="239649" y="519303"/>
                    <a:pt x="238379" y="526415"/>
                    <a:pt x="233934" y="531495"/>
                  </a:cubicBezTo>
                  <a:lnTo>
                    <a:pt x="132334" y="643890"/>
                  </a:lnTo>
                  <a:cubicBezTo>
                    <a:pt x="129159" y="647446"/>
                    <a:pt x="124587" y="649478"/>
                    <a:pt x="119761" y="649478"/>
                  </a:cubicBezTo>
                  <a:cubicBezTo>
                    <a:pt x="114935" y="649478"/>
                    <a:pt x="110363" y="647446"/>
                    <a:pt x="107188" y="643890"/>
                  </a:cubicBezTo>
                  <a:lnTo>
                    <a:pt x="5588" y="531495"/>
                  </a:lnTo>
                  <a:cubicBezTo>
                    <a:pt x="1143" y="526542"/>
                    <a:pt x="0" y="519430"/>
                    <a:pt x="2667" y="513207"/>
                  </a:cubicBezTo>
                  <a:cubicBezTo>
                    <a:pt x="5334" y="506984"/>
                    <a:pt x="11430" y="503174"/>
                    <a:pt x="18161" y="503174"/>
                  </a:cubicBezTo>
                  <a:moveTo>
                    <a:pt x="18161" y="537083"/>
                  </a:moveTo>
                  <a:lnTo>
                    <a:pt x="18161" y="520192"/>
                  </a:lnTo>
                  <a:lnTo>
                    <a:pt x="30734" y="508889"/>
                  </a:lnTo>
                  <a:lnTo>
                    <a:pt x="132334" y="621284"/>
                  </a:lnTo>
                  <a:lnTo>
                    <a:pt x="119761" y="632587"/>
                  </a:lnTo>
                  <a:lnTo>
                    <a:pt x="107188" y="621284"/>
                  </a:lnTo>
                  <a:lnTo>
                    <a:pt x="208788" y="508889"/>
                  </a:lnTo>
                  <a:lnTo>
                    <a:pt x="221361" y="520192"/>
                  </a:lnTo>
                  <a:lnTo>
                    <a:pt x="221361" y="537083"/>
                  </a:lnTo>
                  <a:lnTo>
                    <a:pt x="170561" y="537083"/>
                  </a:lnTo>
                  <a:cubicBezTo>
                    <a:pt x="161163" y="537083"/>
                    <a:pt x="153670" y="529463"/>
                    <a:pt x="153670" y="520192"/>
                  </a:cubicBezTo>
                  <a:lnTo>
                    <a:pt x="153670" y="16891"/>
                  </a:lnTo>
                  <a:lnTo>
                    <a:pt x="170561" y="16891"/>
                  </a:lnTo>
                  <a:lnTo>
                    <a:pt x="170561" y="33909"/>
                  </a:lnTo>
                  <a:lnTo>
                    <a:pt x="68961" y="33909"/>
                  </a:lnTo>
                  <a:lnTo>
                    <a:pt x="68961" y="16891"/>
                  </a:lnTo>
                  <a:lnTo>
                    <a:pt x="85979" y="16891"/>
                  </a:lnTo>
                  <a:lnTo>
                    <a:pt x="85979" y="520192"/>
                  </a:lnTo>
                  <a:cubicBezTo>
                    <a:pt x="85979" y="529590"/>
                    <a:pt x="78359" y="537083"/>
                    <a:pt x="69088" y="537083"/>
                  </a:cubicBezTo>
                  <a:lnTo>
                    <a:pt x="18288" y="537083"/>
                  </a:lnTo>
                  <a:close/>
                </a:path>
              </a:pathLst>
            </a:custGeom>
            <a:solidFill>
              <a:srgbClr val="1C334E"/>
            </a:solidFill>
          </p:spPr>
        </p:sp>
      </p:grpSp>
      <p:grpSp>
        <p:nvGrpSpPr>
          <p:cNvPr id="66" name="Group 66"/>
          <p:cNvGrpSpPr/>
          <p:nvPr/>
        </p:nvGrpSpPr>
        <p:grpSpPr>
          <a:xfrm rot="2363698">
            <a:off x="11839766" y="7132287"/>
            <a:ext cx="234545" cy="711200"/>
            <a:chOff x="0" y="0"/>
            <a:chExt cx="312727" cy="948267"/>
          </a:xfrm>
        </p:grpSpPr>
        <p:sp>
          <p:nvSpPr>
            <p:cNvPr id="67" name="Freeform 67"/>
            <p:cNvSpPr/>
            <p:nvPr/>
          </p:nvSpPr>
          <p:spPr>
            <a:xfrm>
              <a:off x="16891" y="16891"/>
              <a:ext cx="278892" cy="914400"/>
            </a:xfrm>
            <a:custGeom>
              <a:avLst/>
              <a:gdLst/>
              <a:ahLst/>
              <a:cxnLst/>
              <a:rect l="l" t="t" r="r" b="b"/>
              <a:pathLst>
                <a:path w="278892" h="914400">
                  <a:moveTo>
                    <a:pt x="0" y="763651"/>
                  </a:moveTo>
                  <a:lnTo>
                    <a:pt x="69723" y="763651"/>
                  </a:lnTo>
                  <a:lnTo>
                    <a:pt x="69723" y="0"/>
                  </a:lnTo>
                  <a:lnTo>
                    <a:pt x="209169" y="0"/>
                  </a:lnTo>
                  <a:lnTo>
                    <a:pt x="209169" y="763651"/>
                  </a:lnTo>
                  <a:lnTo>
                    <a:pt x="278892" y="763651"/>
                  </a:lnTo>
                  <a:lnTo>
                    <a:pt x="139446" y="914400"/>
                  </a:lnTo>
                  <a:close/>
                </a:path>
              </a:pathLst>
            </a:custGeom>
            <a:solidFill>
              <a:srgbClr val="4F81BD"/>
            </a:solidFill>
          </p:spPr>
        </p:sp>
        <p:sp>
          <p:nvSpPr>
            <p:cNvPr id="68" name="Freeform 68"/>
            <p:cNvSpPr/>
            <p:nvPr/>
          </p:nvSpPr>
          <p:spPr>
            <a:xfrm>
              <a:off x="-1270" y="0"/>
              <a:ext cx="315214" cy="948309"/>
            </a:xfrm>
            <a:custGeom>
              <a:avLst/>
              <a:gdLst/>
              <a:ahLst/>
              <a:cxnLst/>
              <a:rect l="l" t="t" r="r" b="b"/>
              <a:pathLst>
                <a:path w="315214" h="948309">
                  <a:moveTo>
                    <a:pt x="18161" y="763651"/>
                  </a:moveTo>
                  <a:lnTo>
                    <a:pt x="87884" y="763651"/>
                  </a:lnTo>
                  <a:lnTo>
                    <a:pt x="87884" y="780542"/>
                  </a:lnTo>
                  <a:lnTo>
                    <a:pt x="70993" y="780542"/>
                  </a:lnTo>
                  <a:lnTo>
                    <a:pt x="70993" y="16891"/>
                  </a:lnTo>
                  <a:cubicBezTo>
                    <a:pt x="70993" y="7620"/>
                    <a:pt x="78613" y="0"/>
                    <a:pt x="87884" y="0"/>
                  </a:cubicBezTo>
                  <a:lnTo>
                    <a:pt x="227330" y="0"/>
                  </a:lnTo>
                  <a:cubicBezTo>
                    <a:pt x="236728" y="0"/>
                    <a:pt x="244221" y="7620"/>
                    <a:pt x="244221" y="16891"/>
                  </a:cubicBezTo>
                  <a:lnTo>
                    <a:pt x="244221" y="780542"/>
                  </a:lnTo>
                  <a:lnTo>
                    <a:pt x="227330" y="780542"/>
                  </a:lnTo>
                  <a:lnTo>
                    <a:pt x="227330" y="763651"/>
                  </a:lnTo>
                  <a:lnTo>
                    <a:pt x="297053" y="763651"/>
                  </a:lnTo>
                  <a:cubicBezTo>
                    <a:pt x="303784" y="763651"/>
                    <a:pt x="309880" y="767588"/>
                    <a:pt x="312547" y="773811"/>
                  </a:cubicBezTo>
                  <a:cubicBezTo>
                    <a:pt x="315214" y="780034"/>
                    <a:pt x="314071" y="787146"/>
                    <a:pt x="309499" y="792099"/>
                  </a:cubicBezTo>
                  <a:lnTo>
                    <a:pt x="170053" y="942848"/>
                  </a:lnTo>
                  <a:cubicBezTo>
                    <a:pt x="166878" y="946277"/>
                    <a:pt x="162306" y="948309"/>
                    <a:pt x="157607" y="948309"/>
                  </a:cubicBezTo>
                  <a:cubicBezTo>
                    <a:pt x="152908" y="948309"/>
                    <a:pt x="148336" y="946277"/>
                    <a:pt x="145161" y="942848"/>
                  </a:cubicBezTo>
                  <a:lnTo>
                    <a:pt x="5715" y="792099"/>
                  </a:lnTo>
                  <a:cubicBezTo>
                    <a:pt x="1143" y="787146"/>
                    <a:pt x="0" y="780034"/>
                    <a:pt x="2667" y="773811"/>
                  </a:cubicBezTo>
                  <a:cubicBezTo>
                    <a:pt x="5334" y="767588"/>
                    <a:pt x="11430" y="763651"/>
                    <a:pt x="18161" y="763651"/>
                  </a:cubicBezTo>
                  <a:moveTo>
                    <a:pt x="18161" y="797560"/>
                  </a:moveTo>
                  <a:lnTo>
                    <a:pt x="18161" y="780542"/>
                  </a:lnTo>
                  <a:lnTo>
                    <a:pt x="30607" y="768985"/>
                  </a:lnTo>
                  <a:lnTo>
                    <a:pt x="170053" y="919861"/>
                  </a:lnTo>
                  <a:lnTo>
                    <a:pt x="157607" y="931418"/>
                  </a:lnTo>
                  <a:lnTo>
                    <a:pt x="145161" y="919861"/>
                  </a:lnTo>
                  <a:lnTo>
                    <a:pt x="284607" y="769112"/>
                  </a:lnTo>
                  <a:lnTo>
                    <a:pt x="297053" y="780669"/>
                  </a:lnTo>
                  <a:lnTo>
                    <a:pt x="297053" y="797560"/>
                  </a:lnTo>
                  <a:lnTo>
                    <a:pt x="227330" y="797560"/>
                  </a:lnTo>
                  <a:cubicBezTo>
                    <a:pt x="217932" y="797560"/>
                    <a:pt x="210439" y="789940"/>
                    <a:pt x="210439" y="780669"/>
                  </a:cubicBezTo>
                  <a:lnTo>
                    <a:pt x="210439" y="16891"/>
                  </a:lnTo>
                  <a:lnTo>
                    <a:pt x="227330" y="16891"/>
                  </a:lnTo>
                  <a:lnTo>
                    <a:pt x="227330" y="33909"/>
                  </a:lnTo>
                  <a:lnTo>
                    <a:pt x="87884" y="33909"/>
                  </a:lnTo>
                  <a:lnTo>
                    <a:pt x="87884" y="16891"/>
                  </a:lnTo>
                  <a:lnTo>
                    <a:pt x="104902" y="16891"/>
                  </a:lnTo>
                  <a:lnTo>
                    <a:pt x="104902" y="780542"/>
                  </a:lnTo>
                  <a:cubicBezTo>
                    <a:pt x="104902" y="789940"/>
                    <a:pt x="97282" y="797433"/>
                    <a:pt x="88011" y="797433"/>
                  </a:cubicBezTo>
                  <a:lnTo>
                    <a:pt x="18161" y="797433"/>
                  </a:lnTo>
                  <a:close/>
                </a:path>
              </a:pathLst>
            </a:custGeom>
            <a:solidFill>
              <a:srgbClr val="1C334E"/>
            </a:solidFill>
          </p:spPr>
        </p:sp>
      </p:grpSp>
      <p:grpSp>
        <p:nvGrpSpPr>
          <p:cNvPr id="69" name="Group 69"/>
          <p:cNvGrpSpPr/>
          <p:nvPr/>
        </p:nvGrpSpPr>
        <p:grpSpPr>
          <a:xfrm rot="2395055">
            <a:off x="8199682" y="7455338"/>
            <a:ext cx="752864" cy="181359"/>
            <a:chOff x="0" y="0"/>
            <a:chExt cx="1003819" cy="241812"/>
          </a:xfrm>
        </p:grpSpPr>
        <p:sp>
          <p:nvSpPr>
            <p:cNvPr id="70" name="Freeform 70"/>
            <p:cNvSpPr/>
            <p:nvPr/>
          </p:nvSpPr>
          <p:spPr>
            <a:xfrm>
              <a:off x="16891" y="16891"/>
              <a:ext cx="970026" cy="208026"/>
            </a:xfrm>
            <a:custGeom>
              <a:avLst/>
              <a:gdLst/>
              <a:ahLst/>
              <a:cxnLst/>
              <a:rect l="l" t="t" r="r" b="b"/>
              <a:pathLst>
                <a:path w="970026" h="208026">
                  <a:moveTo>
                    <a:pt x="0" y="52070"/>
                  </a:moveTo>
                  <a:lnTo>
                    <a:pt x="853186" y="52070"/>
                  </a:lnTo>
                  <a:lnTo>
                    <a:pt x="853186" y="0"/>
                  </a:lnTo>
                  <a:lnTo>
                    <a:pt x="970026" y="104013"/>
                  </a:lnTo>
                  <a:lnTo>
                    <a:pt x="853186" y="208026"/>
                  </a:lnTo>
                  <a:lnTo>
                    <a:pt x="853186" y="155956"/>
                  </a:lnTo>
                  <a:lnTo>
                    <a:pt x="0" y="155956"/>
                  </a:lnTo>
                  <a:close/>
                </a:path>
              </a:pathLst>
            </a:custGeom>
            <a:solidFill>
              <a:srgbClr val="4F81BD"/>
            </a:solidFill>
          </p:spPr>
        </p:sp>
        <p:sp>
          <p:nvSpPr>
            <p:cNvPr id="71" name="Freeform 71"/>
            <p:cNvSpPr/>
            <p:nvPr/>
          </p:nvSpPr>
          <p:spPr>
            <a:xfrm>
              <a:off x="0" y="-1397"/>
              <a:ext cx="1003808" cy="244729"/>
            </a:xfrm>
            <a:custGeom>
              <a:avLst/>
              <a:gdLst/>
              <a:ahLst/>
              <a:cxnLst/>
              <a:rect l="l" t="t" r="r" b="b"/>
              <a:pathLst>
                <a:path w="1003808" h="244729">
                  <a:moveTo>
                    <a:pt x="16891" y="53340"/>
                  </a:moveTo>
                  <a:lnTo>
                    <a:pt x="870077" y="53340"/>
                  </a:lnTo>
                  <a:lnTo>
                    <a:pt x="870077" y="70358"/>
                  </a:lnTo>
                  <a:lnTo>
                    <a:pt x="853186" y="70358"/>
                  </a:lnTo>
                  <a:lnTo>
                    <a:pt x="853186" y="18288"/>
                  </a:lnTo>
                  <a:cubicBezTo>
                    <a:pt x="853186" y="11557"/>
                    <a:pt x="857123" y="5588"/>
                    <a:pt x="863219" y="2794"/>
                  </a:cubicBezTo>
                  <a:cubicBezTo>
                    <a:pt x="869315" y="0"/>
                    <a:pt x="876300" y="1270"/>
                    <a:pt x="881253" y="5715"/>
                  </a:cubicBezTo>
                  <a:lnTo>
                    <a:pt x="998093" y="109728"/>
                  </a:lnTo>
                  <a:cubicBezTo>
                    <a:pt x="1001649" y="112903"/>
                    <a:pt x="1003808" y="117602"/>
                    <a:pt x="1003808" y="122428"/>
                  </a:cubicBezTo>
                  <a:cubicBezTo>
                    <a:pt x="1003808" y="127254"/>
                    <a:pt x="1001776" y="131826"/>
                    <a:pt x="998093" y="135128"/>
                  </a:cubicBezTo>
                  <a:lnTo>
                    <a:pt x="881253" y="239141"/>
                  </a:lnTo>
                  <a:cubicBezTo>
                    <a:pt x="876300" y="243586"/>
                    <a:pt x="869188" y="244729"/>
                    <a:pt x="863092" y="241935"/>
                  </a:cubicBezTo>
                  <a:cubicBezTo>
                    <a:pt x="856996" y="239141"/>
                    <a:pt x="853059" y="233172"/>
                    <a:pt x="853059" y="226441"/>
                  </a:cubicBezTo>
                  <a:lnTo>
                    <a:pt x="853059" y="174244"/>
                  </a:lnTo>
                  <a:lnTo>
                    <a:pt x="869950" y="174244"/>
                  </a:lnTo>
                  <a:lnTo>
                    <a:pt x="869950" y="191135"/>
                  </a:lnTo>
                  <a:lnTo>
                    <a:pt x="16891" y="191135"/>
                  </a:lnTo>
                  <a:cubicBezTo>
                    <a:pt x="7620" y="191262"/>
                    <a:pt x="0" y="183642"/>
                    <a:pt x="0" y="174244"/>
                  </a:cubicBezTo>
                  <a:lnTo>
                    <a:pt x="0" y="70358"/>
                  </a:lnTo>
                  <a:cubicBezTo>
                    <a:pt x="0" y="60960"/>
                    <a:pt x="7620" y="53467"/>
                    <a:pt x="16891" y="53467"/>
                  </a:cubicBezTo>
                  <a:moveTo>
                    <a:pt x="16891" y="87376"/>
                  </a:moveTo>
                  <a:lnTo>
                    <a:pt x="16891" y="70358"/>
                  </a:lnTo>
                  <a:lnTo>
                    <a:pt x="33909" y="70358"/>
                  </a:lnTo>
                  <a:lnTo>
                    <a:pt x="33909" y="174371"/>
                  </a:lnTo>
                  <a:lnTo>
                    <a:pt x="16891" y="174371"/>
                  </a:lnTo>
                  <a:lnTo>
                    <a:pt x="16891" y="157353"/>
                  </a:lnTo>
                  <a:lnTo>
                    <a:pt x="870077" y="157353"/>
                  </a:lnTo>
                  <a:cubicBezTo>
                    <a:pt x="879475" y="157353"/>
                    <a:pt x="886968" y="164973"/>
                    <a:pt x="886968" y="174244"/>
                  </a:cubicBezTo>
                  <a:lnTo>
                    <a:pt x="886968" y="226187"/>
                  </a:lnTo>
                  <a:lnTo>
                    <a:pt x="870077" y="226187"/>
                  </a:lnTo>
                  <a:lnTo>
                    <a:pt x="858774" y="213487"/>
                  </a:lnTo>
                  <a:lnTo>
                    <a:pt x="975614" y="109474"/>
                  </a:lnTo>
                  <a:lnTo>
                    <a:pt x="986917" y="122174"/>
                  </a:lnTo>
                  <a:lnTo>
                    <a:pt x="975614" y="134874"/>
                  </a:lnTo>
                  <a:lnTo>
                    <a:pt x="858774" y="30861"/>
                  </a:lnTo>
                  <a:lnTo>
                    <a:pt x="870077" y="18161"/>
                  </a:lnTo>
                  <a:lnTo>
                    <a:pt x="886968" y="18161"/>
                  </a:lnTo>
                  <a:lnTo>
                    <a:pt x="886968" y="70358"/>
                  </a:lnTo>
                  <a:cubicBezTo>
                    <a:pt x="886968" y="79756"/>
                    <a:pt x="879348" y="87249"/>
                    <a:pt x="870077" y="87249"/>
                  </a:cubicBezTo>
                  <a:lnTo>
                    <a:pt x="16891" y="87249"/>
                  </a:lnTo>
                  <a:close/>
                </a:path>
              </a:pathLst>
            </a:custGeom>
            <a:solidFill>
              <a:srgbClr val="1C334E"/>
            </a:solidFill>
          </p:spPr>
        </p:sp>
      </p:grpSp>
      <p:sp>
        <p:nvSpPr>
          <p:cNvPr id="72" name="TextBox 72"/>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
        <p:nvSpPr>
          <p:cNvPr id="74" name="TextBox 73">
            <a:extLst>
              <a:ext uri="{FF2B5EF4-FFF2-40B4-BE49-F238E27FC236}">
                <a16:creationId xmlns:a16="http://schemas.microsoft.com/office/drawing/2014/main" id="{EC10B99A-35FC-381A-6CB5-CF70D83A1782}"/>
              </a:ext>
            </a:extLst>
          </p:cNvPr>
          <p:cNvSpPr txBox="1"/>
          <p:nvPr/>
        </p:nvSpPr>
        <p:spPr>
          <a:xfrm>
            <a:off x="152400" y="341741"/>
            <a:ext cx="10427655" cy="841192"/>
          </a:xfrm>
          <a:prstGeom prst="rect">
            <a:avLst/>
          </a:prstGeom>
          <a:noFill/>
        </p:spPr>
        <p:txBody>
          <a:bodyPr wrap="square">
            <a:spAutoFit/>
          </a:bodyPr>
          <a:lstStyle/>
          <a:p>
            <a:pPr algn="l">
              <a:lnSpc>
                <a:spcPts val="6600"/>
              </a:lnSpc>
            </a:pPr>
            <a:r>
              <a:rPr lang="en-US" sz="2800" spc="7" dirty="0">
                <a:solidFill>
                  <a:srgbClr val="9600F2"/>
                </a:solidFill>
                <a:latin typeface="Archivo Black"/>
              </a:rPr>
              <a:t>ARCHITECTURAL DIAGRAM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18CF7F-D217-AE14-5FAB-5E83B56178F2}"/>
              </a:ext>
            </a:extLst>
          </p:cNvPr>
          <p:cNvSpPr txBox="1"/>
          <p:nvPr/>
        </p:nvSpPr>
        <p:spPr>
          <a:xfrm>
            <a:off x="914400" y="114300"/>
            <a:ext cx="16078200" cy="23114020"/>
          </a:xfrm>
          <a:prstGeom prst="rect">
            <a:avLst/>
          </a:prstGeom>
          <a:noFill/>
        </p:spPr>
        <p:txBody>
          <a:bodyPr wrap="square" rtlCol="0">
            <a:spAutoFit/>
          </a:bodyPr>
          <a:lstStyle/>
          <a:p>
            <a:r>
              <a:rPr lang="en-US" sz="4400" spc="7" dirty="0">
                <a:solidFill>
                  <a:srgbClr val="9600F2"/>
                </a:solidFill>
                <a:latin typeface="Archivo Black"/>
              </a:rPr>
              <a:t>ALGORITHM  </a:t>
            </a:r>
            <a:endParaRPr lang="en-IN" sz="4400" dirty="0"/>
          </a:p>
          <a:p>
            <a:r>
              <a:rPr lang="en-IN" dirty="0"/>
              <a:t>. </a:t>
            </a:r>
          </a:p>
          <a:p>
            <a:r>
              <a:rPr lang="en-US" sz="2800" dirty="0"/>
              <a:t>This Python script implements a basic face recognition system using the Flask web framework. Here's a breakdown of the key components and algorithms used:</a:t>
            </a:r>
          </a:p>
          <a:p>
            <a:endParaRPr lang="en-US" sz="2800" dirty="0"/>
          </a:p>
          <a:p>
            <a:pPr marL="514350" indent="-514350">
              <a:buAutoNum type="arabicPeriod"/>
            </a:pPr>
            <a:r>
              <a:rPr lang="en-US" sz="2800" b="1" dirty="0"/>
              <a:t>Flask Web Framework</a:t>
            </a:r>
            <a:r>
              <a:rPr lang="en-US" sz="2800" dirty="0"/>
              <a:t>: Flask is used to create a web application with routes for registering, logging in, and displaying success pages.</a:t>
            </a:r>
          </a:p>
          <a:p>
            <a:pPr marL="514350" indent="-514350">
              <a:buAutoNum type="arabicPeriod"/>
            </a:pPr>
            <a:r>
              <a:rPr lang="en-US" sz="2800" b="1" dirty="0"/>
              <a:t>OpenCV (cv2): </a:t>
            </a:r>
            <a:r>
              <a:rPr lang="en-US" sz="2800" dirty="0"/>
              <a:t>OpenCV is used for image processing tasks such as reading images, converting images to grayscale, and detecting faces in images.</a:t>
            </a:r>
          </a:p>
          <a:p>
            <a:pPr marL="514350" indent="-514350">
              <a:buAutoNum type="arabicPeriod"/>
            </a:pPr>
            <a:r>
              <a:rPr lang="en-US" sz="2800" b="1" dirty="0" err="1"/>
              <a:t>Haar</a:t>
            </a:r>
            <a:r>
              <a:rPr lang="en-US" sz="2800" b="1" dirty="0"/>
              <a:t> Cascades</a:t>
            </a:r>
            <a:r>
              <a:rPr lang="en-US" sz="2800" dirty="0"/>
              <a:t>: </a:t>
            </a:r>
            <a:r>
              <a:rPr lang="en-US" sz="2800" dirty="0" err="1"/>
              <a:t>Haar</a:t>
            </a:r>
            <a:r>
              <a:rPr lang="en-US" sz="2800" dirty="0"/>
              <a:t> Cascades face detector from OpenCV is used for detecting faces in the login photo. </a:t>
            </a:r>
            <a:r>
              <a:rPr lang="en-US" sz="2800" dirty="0" err="1"/>
              <a:t>Haar</a:t>
            </a:r>
            <a:r>
              <a:rPr lang="en-US" sz="2800" dirty="0"/>
              <a:t> Cascades are a type of classifier used for object detection.</a:t>
            </a:r>
          </a:p>
          <a:p>
            <a:pPr marL="514350" indent="-514350">
              <a:buAutoNum type="arabicPeriod"/>
            </a:pPr>
            <a:r>
              <a:rPr lang="en-US" sz="2800" b="1" dirty="0"/>
              <a:t>Face Recognition</a:t>
            </a:r>
            <a:r>
              <a:rPr lang="en-US" sz="2800" dirty="0"/>
              <a:t>: The face recognition module is used to perform face recognition tasks. It uses the </a:t>
            </a:r>
            <a:r>
              <a:rPr lang="en-US" sz="2800" dirty="0" err="1"/>
              <a:t>face_recognition</a:t>
            </a:r>
            <a:r>
              <a:rPr lang="en-US" sz="2800" dirty="0"/>
              <a:t> library, which is built on top of </a:t>
            </a:r>
            <a:r>
              <a:rPr lang="en-US" sz="2800" dirty="0" err="1"/>
              <a:t>dlib</a:t>
            </a:r>
            <a:r>
              <a:rPr lang="en-US" sz="2800" dirty="0"/>
              <a:t>. This library provides pre-trained models for face detection and recognition.</a:t>
            </a:r>
          </a:p>
          <a:p>
            <a:pPr marL="514350" indent="-514350">
              <a:buAutoNum type="arabicPeriod"/>
            </a:pPr>
            <a:r>
              <a:rPr lang="en-US" sz="2800" b="1" dirty="0"/>
              <a:t>Face Detection</a:t>
            </a:r>
            <a:r>
              <a:rPr lang="en-US" sz="2800" dirty="0"/>
              <a:t>: </a:t>
            </a:r>
            <a:r>
              <a:rPr lang="en-US" sz="2800" dirty="0" err="1"/>
              <a:t>Haar</a:t>
            </a:r>
            <a:r>
              <a:rPr lang="en-US" sz="2800" dirty="0"/>
              <a:t> Cascades face detector is used for detecting faces in the login photo.</a:t>
            </a:r>
          </a:p>
          <a:p>
            <a:pPr marL="514350" indent="-514350">
              <a:buAutoNum type="arabicPeriod"/>
            </a:pPr>
            <a:r>
              <a:rPr lang="en-US" sz="2800" b="1" dirty="0"/>
              <a:t>Face Encoding</a:t>
            </a:r>
            <a:r>
              <a:rPr lang="en-US" sz="2800" dirty="0"/>
              <a:t>: Face encodings are numerical representations of faces extracted from images. The </a:t>
            </a:r>
            <a:r>
              <a:rPr lang="en-US" sz="2800" dirty="0" err="1"/>
              <a:t>face_recognition.face_encodings</a:t>
            </a:r>
            <a:r>
              <a:rPr lang="en-US" sz="2800" dirty="0"/>
              <a:t>() function is used to compute face encodings for both registered and login faces.</a:t>
            </a:r>
          </a:p>
          <a:p>
            <a:pPr marL="514350" indent="-514350">
              <a:buAutoNum type="arabicPeriod"/>
            </a:pPr>
            <a:r>
              <a:rPr lang="en-US" sz="2800" b="1" dirty="0"/>
              <a:t>Face Comparison</a:t>
            </a:r>
            <a:r>
              <a:rPr lang="en-US" sz="2800" dirty="0"/>
              <a:t>: The </a:t>
            </a:r>
            <a:r>
              <a:rPr lang="en-US" sz="2800" dirty="0" err="1"/>
              <a:t>face_recognition.compare_faces</a:t>
            </a:r>
            <a:r>
              <a:rPr lang="en-US" sz="2800" dirty="0"/>
              <a:t>() function is used to compare the face encodings of the login face with the face encodings of registered faces. If a match is found, the user is considered authenticated.</a:t>
            </a:r>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sz="2800" dirty="0"/>
          </a:p>
          <a:p>
            <a:endParaRPr lang="en-IN" dirty="0"/>
          </a:p>
        </p:txBody>
      </p:sp>
    </p:spTree>
    <p:extLst>
      <p:ext uri="{BB962C8B-B14F-4D97-AF65-F5344CB8AC3E}">
        <p14:creationId xmlns:p14="http://schemas.microsoft.com/office/powerpoint/2010/main" val="107453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515706-6F6E-3164-5071-8C13EBFCFB4B}"/>
              </a:ext>
            </a:extLst>
          </p:cNvPr>
          <p:cNvSpPr txBox="1"/>
          <p:nvPr/>
        </p:nvSpPr>
        <p:spPr>
          <a:xfrm>
            <a:off x="2209800" y="800100"/>
            <a:ext cx="14325600" cy="8094524"/>
          </a:xfrm>
          <a:prstGeom prst="rect">
            <a:avLst/>
          </a:prstGeom>
          <a:noFill/>
        </p:spPr>
        <p:txBody>
          <a:bodyPr wrap="square">
            <a:spAutoFit/>
          </a:bodyPr>
          <a:lstStyle/>
          <a:p>
            <a:r>
              <a:rPr lang="en-IN" sz="4000" dirty="0">
                <a:latin typeface="Aptos Display" panose="020B0004020202020204" pitchFamily="34" charset="0"/>
              </a:rPr>
              <a:t>                                               </a:t>
            </a:r>
            <a:r>
              <a:rPr lang="en-IN" sz="4000" b="1" dirty="0">
                <a:solidFill>
                  <a:srgbClr val="0070C0"/>
                </a:solidFill>
                <a:latin typeface="Aptos Display" panose="020B0004020202020204" pitchFamily="34" charset="0"/>
              </a:rPr>
              <a:t>HAAR CASCADES</a:t>
            </a:r>
          </a:p>
          <a:p>
            <a:endParaRPr lang="en-IN" sz="4000" dirty="0">
              <a:latin typeface="Aptos Display" panose="020B0004020202020204" pitchFamily="34" charset="0"/>
            </a:endParaRPr>
          </a:p>
          <a:p>
            <a:r>
              <a:rPr lang="en-IN" sz="4000" dirty="0" err="1">
                <a:latin typeface="Aptos Display" panose="020B0004020202020204" pitchFamily="34" charset="0"/>
              </a:rPr>
              <a:t>Haar</a:t>
            </a:r>
            <a:r>
              <a:rPr lang="en-IN" sz="4000" dirty="0">
                <a:latin typeface="Aptos Display" panose="020B0004020202020204" pitchFamily="34" charset="0"/>
              </a:rPr>
              <a:t> cascades are a machine learning-based approach used for object detection in images. They work by using a set of simple, rectangular features to detect patterns, like edges or corners, in an image. These features are trained on positive and negative examples of the object to be detected. During detection, the cascade applies these features at different scales across the image, eliminating areas that are unlikely to contain the object based on early feature evaluations, thus speeding up the process. If a potential object is found, more complex features are applied to confirm its presence. This hierarchical approach allows for efficient and accurate object detection.</a:t>
            </a:r>
          </a:p>
        </p:txBody>
      </p:sp>
    </p:spTree>
    <p:extLst>
      <p:ext uri="{BB962C8B-B14F-4D97-AF65-F5344CB8AC3E}">
        <p14:creationId xmlns:p14="http://schemas.microsoft.com/office/powerpoint/2010/main" val="104224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2E20B5-5A48-55E0-2730-CBAD4F8074DE}"/>
              </a:ext>
            </a:extLst>
          </p:cNvPr>
          <p:cNvSpPr txBox="1"/>
          <p:nvPr/>
        </p:nvSpPr>
        <p:spPr>
          <a:xfrm>
            <a:off x="2971800" y="222706"/>
            <a:ext cx="12344400" cy="9571851"/>
          </a:xfrm>
          <a:prstGeom prst="rect">
            <a:avLst/>
          </a:prstGeom>
          <a:noFill/>
        </p:spPr>
        <p:txBody>
          <a:bodyPr wrap="square">
            <a:spAutoFit/>
          </a:bodyPr>
          <a:lstStyle/>
          <a:p>
            <a:r>
              <a:rPr lang="en-IN" sz="2200" b="1" dirty="0"/>
              <a:t>1. Training Phase</a:t>
            </a:r>
            <a:r>
              <a:rPr lang="en-IN" sz="2200" dirty="0"/>
              <a:t>: </a:t>
            </a:r>
            <a:r>
              <a:rPr lang="en-IN" sz="2200" dirty="0" err="1"/>
              <a:t>Haar</a:t>
            </a:r>
            <a:r>
              <a:rPr lang="en-IN" sz="2200" dirty="0"/>
              <a:t> cascades are trained using a set of positive and negative images. Positive images contain the object of interest (e.g., faces), while negative images don’t. </a:t>
            </a:r>
          </a:p>
          <a:p>
            <a:pPr marL="457200" indent="-457200">
              <a:buAutoNum type="arabicPeriod"/>
            </a:pPr>
            <a:endParaRPr lang="en-IN" sz="2200" dirty="0"/>
          </a:p>
          <a:p>
            <a:r>
              <a:rPr lang="en-IN" sz="2200" dirty="0"/>
              <a:t>2. </a:t>
            </a:r>
            <a:r>
              <a:rPr lang="en-IN" sz="2200" b="1" dirty="0"/>
              <a:t>Feature Extraction</a:t>
            </a:r>
            <a:r>
              <a:rPr lang="en-IN" sz="2200" dirty="0"/>
              <a:t>: The algorithm identifies simple rectangular features (</a:t>
            </a:r>
            <a:r>
              <a:rPr lang="en-IN" sz="2200" dirty="0" err="1"/>
              <a:t>Haar</a:t>
            </a:r>
            <a:r>
              <a:rPr lang="en-IN" sz="2200" dirty="0"/>
              <a:t> features) in the training images. These features represent contrast differences between adjacent regions of the image.</a:t>
            </a:r>
          </a:p>
          <a:p>
            <a:endParaRPr lang="en-IN" sz="2200" dirty="0"/>
          </a:p>
          <a:p>
            <a:r>
              <a:rPr lang="en-IN" sz="2200" dirty="0"/>
              <a:t>3. </a:t>
            </a:r>
            <a:r>
              <a:rPr lang="en-IN" sz="2200" b="1" dirty="0"/>
              <a:t>Learning Process</a:t>
            </a:r>
            <a:r>
              <a:rPr lang="en-IN" sz="2200" dirty="0"/>
              <a:t>: The algorithm learns to distinguish between positive and negative examples by evaluating these features. It selects the features that are most effective at differentiating between the object and background.</a:t>
            </a:r>
          </a:p>
          <a:p>
            <a:endParaRPr lang="en-IN" sz="2200" dirty="0"/>
          </a:p>
          <a:p>
            <a:r>
              <a:rPr lang="en-IN" sz="2200" dirty="0"/>
              <a:t>4. </a:t>
            </a:r>
            <a:r>
              <a:rPr lang="en-IN" sz="2200" b="1" dirty="0"/>
              <a:t>Cascade Structure</a:t>
            </a:r>
            <a:r>
              <a:rPr lang="en-IN" sz="2200" dirty="0"/>
              <a:t>: The trained features are organized into a cascade of classifiers. Each classifier consists of a sequence of feature tests.</a:t>
            </a:r>
          </a:p>
          <a:p>
            <a:endParaRPr lang="en-IN" sz="2200" dirty="0"/>
          </a:p>
          <a:p>
            <a:r>
              <a:rPr lang="en-IN" sz="2200" dirty="0"/>
              <a:t>5.</a:t>
            </a:r>
            <a:r>
              <a:rPr lang="en-IN" sz="2200" b="1" dirty="0"/>
              <a:t>Detection Phase</a:t>
            </a:r>
            <a:r>
              <a:rPr lang="en-IN" sz="2200" dirty="0"/>
              <a:t>: During detection, the cascade is applied to the input image at different scales and positions. At each stage, the cascade rapidly eliminates regions of the image that are unlikely to contain the object, based on the results of early feature evaluations.</a:t>
            </a:r>
          </a:p>
          <a:p>
            <a:endParaRPr lang="en-IN" sz="2200" dirty="0"/>
          </a:p>
          <a:p>
            <a:r>
              <a:rPr lang="en-IN" sz="2200" dirty="0"/>
              <a:t>6.</a:t>
            </a:r>
            <a:r>
              <a:rPr lang="en-IN" sz="2200" b="1" dirty="0"/>
              <a:t>Confirmation Stage</a:t>
            </a:r>
            <a:r>
              <a:rPr lang="en-IN" sz="2200" dirty="0"/>
              <a:t>: If a potential object is detected, more complex features are applied to confirm its presence. This confirmation process helps reduce false positives.</a:t>
            </a:r>
          </a:p>
          <a:p>
            <a:endParaRPr lang="en-IN" sz="2200" dirty="0"/>
          </a:p>
          <a:p>
            <a:r>
              <a:rPr lang="en-IN" sz="2200" dirty="0"/>
              <a:t>8. </a:t>
            </a:r>
            <a:r>
              <a:rPr lang="en-IN" sz="2200" b="1" dirty="0"/>
              <a:t>Efficiency</a:t>
            </a:r>
            <a:r>
              <a:rPr lang="en-IN" sz="2200" dirty="0"/>
              <a:t>: The cascade structure allows for efficient computation, as it quickly discards irrelevant image regions and focuses computational resources on promising areas.</a:t>
            </a:r>
          </a:p>
          <a:p>
            <a:endParaRPr lang="en-IN" sz="2200" dirty="0"/>
          </a:p>
          <a:p>
            <a:r>
              <a:rPr lang="en-IN" sz="2200" dirty="0"/>
              <a:t>9. </a:t>
            </a:r>
            <a:r>
              <a:rPr lang="en-IN" sz="2200" b="1" dirty="0"/>
              <a:t>Accuracy</a:t>
            </a:r>
            <a:r>
              <a:rPr lang="en-IN" sz="2200" dirty="0"/>
              <a:t>: </a:t>
            </a:r>
            <a:r>
              <a:rPr lang="en-IN" sz="2200" dirty="0" err="1"/>
              <a:t>Haar</a:t>
            </a:r>
            <a:r>
              <a:rPr lang="en-IN" sz="2200" dirty="0"/>
              <a:t> cascades offer good accuracy for detecting objects in images, especially for well-defined objects with distinct features.</a:t>
            </a:r>
          </a:p>
          <a:p>
            <a:endParaRPr lang="en-IN" sz="2200" dirty="0"/>
          </a:p>
          <a:p>
            <a:r>
              <a:rPr lang="en-IN" sz="2200" dirty="0"/>
              <a:t>10. </a:t>
            </a:r>
            <a:r>
              <a:rPr lang="en-IN" sz="2200" b="1" dirty="0"/>
              <a:t>Applications</a:t>
            </a:r>
            <a:r>
              <a:rPr lang="en-IN" sz="2200" dirty="0"/>
              <a:t>: They are widely used in various applications such as face detection, pedestrian detection, and object tracking due to their speed and effectiveness.</a:t>
            </a:r>
          </a:p>
        </p:txBody>
      </p:sp>
    </p:spTree>
    <p:extLst>
      <p:ext uri="{BB962C8B-B14F-4D97-AF65-F5344CB8AC3E}">
        <p14:creationId xmlns:p14="http://schemas.microsoft.com/office/powerpoint/2010/main" val="2134196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E54DA-FE17-3884-A696-6D07968FCC8A}"/>
              </a:ext>
            </a:extLst>
          </p:cNvPr>
          <p:cNvSpPr txBox="1"/>
          <p:nvPr/>
        </p:nvSpPr>
        <p:spPr>
          <a:xfrm>
            <a:off x="381000" y="266700"/>
            <a:ext cx="17678400" cy="9725739"/>
          </a:xfrm>
          <a:prstGeom prst="rect">
            <a:avLst/>
          </a:prstGeom>
          <a:noFill/>
        </p:spPr>
        <p:txBody>
          <a:bodyPr wrap="square" rtlCol="0">
            <a:spAutoFit/>
          </a:bodyPr>
          <a:lstStyle/>
          <a:p>
            <a:r>
              <a:rPr lang="en-US" sz="4800" spc="7" dirty="0">
                <a:solidFill>
                  <a:srgbClr val="9600F2"/>
                </a:solidFill>
                <a:latin typeface="Archivo Black"/>
              </a:rPr>
              <a:t>DASHBOARD </a:t>
            </a:r>
          </a:p>
          <a:p>
            <a:pPr rtl="0"/>
            <a:r>
              <a:rPr lang="en-US" sz="2000" dirty="0">
                <a:effectLst/>
              </a:rPr>
              <a:t>1</a:t>
            </a:r>
            <a:r>
              <a:rPr lang="en-US" sz="2800" dirty="0">
                <a:effectLst/>
              </a:rPr>
              <a:t>.</a:t>
            </a:r>
            <a:r>
              <a:rPr lang="en-US" sz="2800" b="1" dirty="0">
                <a:effectLst/>
              </a:rPr>
              <a:t>Session Initialization:</a:t>
            </a:r>
            <a:endParaRPr lang="en-US" sz="2800" b="1" dirty="0"/>
          </a:p>
          <a:p>
            <a:pPr marL="285750" indent="-285750" rtl="0">
              <a:buFont typeface="Arial" panose="020B0604020202020204" pitchFamily="34" charset="0"/>
              <a:buChar char="•"/>
            </a:pPr>
            <a:r>
              <a:rPr lang="en-US" sz="2800" dirty="0">
                <a:effectLst/>
              </a:rPr>
              <a:t>It starts a PHP session using </a:t>
            </a:r>
            <a:r>
              <a:rPr lang="en-US" sz="2800" dirty="0" err="1">
                <a:effectLst/>
              </a:rPr>
              <a:t>session_start</a:t>
            </a:r>
            <a:r>
              <a:rPr lang="en-US" sz="2800" dirty="0">
                <a:effectLst/>
              </a:rPr>
              <a:t>().</a:t>
            </a:r>
            <a:endParaRPr lang="en-US" sz="2800" dirty="0"/>
          </a:p>
          <a:p>
            <a:pPr marL="285750" indent="-285750" rtl="0">
              <a:buFont typeface="Arial" panose="020B0604020202020204" pitchFamily="34" charset="0"/>
              <a:buChar char="•"/>
            </a:pPr>
            <a:r>
              <a:rPr lang="en-US" sz="2800" dirty="0">
                <a:effectLst/>
              </a:rPr>
              <a:t>Checks if the user is logged in by verifying the presence of $_SESSION['id'].</a:t>
            </a:r>
            <a:endParaRPr lang="en-US" sz="2800" dirty="0"/>
          </a:p>
          <a:p>
            <a:pPr rtl="0"/>
            <a:r>
              <a:rPr lang="en-US" sz="2800" dirty="0">
                <a:effectLst/>
              </a:rPr>
              <a:t>2. </a:t>
            </a:r>
            <a:r>
              <a:rPr lang="en-US" sz="2800" b="1" dirty="0">
                <a:effectLst/>
              </a:rPr>
              <a:t>User Data Retrieval</a:t>
            </a:r>
            <a:r>
              <a:rPr lang="en-US" sz="2800" dirty="0">
                <a:effectLst/>
              </a:rPr>
              <a:t>:</a:t>
            </a:r>
            <a:endParaRPr lang="en-US" sz="2800" dirty="0"/>
          </a:p>
          <a:p>
            <a:pPr marL="285750" indent="-285750" rtl="0">
              <a:buFont typeface="Arial" panose="020B0604020202020204" pitchFamily="34" charset="0"/>
              <a:buChar char="•"/>
            </a:pPr>
            <a:r>
              <a:rPr lang="en-US" sz="2800" dirty="0">
                <a:effectLst/>
              </a:rPr>
              <a:t>If the user is logged in, it retrieves the user's data from the session ($_SESSION['data']).</a:t>
            </a:r>
            <a:endParaRPr lang="en-US" sz="2800" dirty="0"/>
          </a:p>
          <a:p>
            <a:pPr marL="285750" indent="-285750" rtl="0">
              <a:buFont typeface="Arial" panose="020B0604020202020204" pitchFamily="34" charset="0"/>
              <a:buChar char="•"/>
            </a:pPr>
            <a:r>
              <a:rPr lang="en-US" sz="2800" dirty="0">
                <a:effectLst/>
              </a:rPr>
              <a:t>The user's name, mobile number, and Aadhaar number are extracted from the session data.</a:t>
            </a:r>
            <a:endParaRPr lang="en-US" sz="2800" dirty="0"/>
          </a:p>
          <a:p>
            <a:pPr rtl="0"/>
            <a:r>
              <a:rPr lang="en-US" sz="2800" dirty="0">
                <a:effectLst/>
              </a:rPr>
              <a:t>3</a:t>
            </a:r>
            <a:r>
              <a:rPr lang="en-US" sz="2800" b="1" dirty="0">
                <a:effectLst/>
              </a:rPr>
              <a:t>. Voting Status Determination</a:t>
            </a:r>
            <a:r>
              <a:rPr lang="en-US" sz="2800" dirty="0">
                <a:effectLst/>
              </a:rPr>
              <a:t>:</a:t>
            </a:r>
            <a:endParaRPr lang="en-US" sz="2800" dirty="0"/>
          </a:p>
          <a:p>
            <a:pPr marL="285750" indent="-285750" rtl="0">
              <a:buFont typeface="Arial" panose="020B0604020202020204" pitchFamily="34" charset="0"/>
              <a:buChar char="•"/>
            </a:pPr>
            <a:r>
              <a:rPr lang="en-US" sz="2800" dirty="0">
                <a:effectLst/>
              </a:rPr>
              <a:t>Based on the user's voting status ($_SESSION['status']), it determines whether the user has voted or not.</a:t>
            </a:r>
            <a:endParaRPr lang="en-US" sz="2800" dirty="0"/>
          </a:p>
          <a:p>
            <a:pPr marL="285750" indent="-285750" rtl="0">
              <a:buFont typeface="Arial" panose="020B0604020202020204" pitchFamily="34" charset="0"/>
              <a:buChar char="•"/>
            </a:pPr>
            <a:r>
              <a:rPr lang="en-US" sz="2800" dirty="0">
                <a:effectLst/>
              </a:rPr>
              <a:t>If the status is 0, it sets the $status variable to indicate "Not Voted" in red. Otherwise, it indicates "Voted" in green.</a:t>
            </a:r>
            <a:endParaRPr lang="en-US" sz="2800" dirty="0"/>
          </a:p>
          <a:p>
            <a:pPr rtl="0"/>
            <a:r>
              <a:rPr lang="en-US" sz="2800" dirty="0">
                <a:effectLst/>
              </a:rPr>
              <a:t>4. </a:t>
            </a:r>
            <a:r>
              <a:rPr lang="en-US" sz="2800" b="1" dirty="0">
                <a:effectLst/>
              </a:rPr>
              <a:t>Displaying User Information</a:t>
            </a:r>
            <a:r>
              <a:rPr lang="en-US" sz="2800" dirty="0">
                <a:effectLst/>
              </a:rPr>
              <a:t>:</a:t>
            </a:r>
            <a:endParaRPr lang="en-US" sz="2800" dirty="0"/>
          </a:p>
          <a:p>
            <a:pPr marL="285750" indent="-285750" rtl="0">
              <a:buFont typeface="Arial" panose="020B0604020202020204" pitchFamily="34" charset="0"/>
              <a:buChar char="•"/>
            </a:pPr>
            <a:r>
              <a:rPr lang="en-US" sz="2800" dirty="0">
                <a:effectLst/>
              </a:rPr>
              <a:t>It presents the user's information (name, mobile, Aadhaar) along with their voting status using HTML markup.</a:t>
            </a:r>
            <a:endParaRPr lang="en-US" sz="2800" dirty="0"/>
          </a:p>
          <a:p>
            <a:pPr rtl="0"/>
            <a:r>
              <a:rPr lang="en-US" sz="2800" dirty="0">
                <a:effectLst/>
              </a:rPr>
              <a:t>5. </a:t>
            </a:r>
            <a:r>
              <a:rPr lang="en-US" sz="2800" b="1" dirty="0">
                <a:effectLst/>
              </a:rPr>
              <a:t>Displaying Candidate Groups</a:t>
            </a:r>
            <a:r>
              <a:rPr lang="en-US" sz="2800" dirty="0">
                <a:effectLst/>
              </a:rPr>
              <a:t>:</a:t>
            </a:r>
            <a:endParaRPr lang="en-US" sz="2800" dirty="0"/>
          </a:p>
          <a:p>
            <a:pPr marL="285750" indent="-285750" rtl="0">
              <a:buFont typeface="Arial" panose="020B0604020202020204" pitchFamily="34" charset="0"/>
              <a:buChar char="•"/>
            </a:pPr>
            <a:r>
              <a:rPr lang="en-US" sz="2800" dirty="0">
                <a:effectLst/>
              </a:rPr>
              <a:t>If candidate groups are available in the session ($_SESSION['groups']), it proceeds to display them.</a:t>
            </a:r>
            <a:endParaRPr lang="en-US" sz="2800" dirty="0"/>
          </a:p>
          <a:p>
            <a:pPr marL="285750" indent="-285750" rtl="0">
              <a:buFont typeface="Arial" panose="020B0604020202020204" pitchFamily="34" charset="0"/>
              <a:buChar char="•"/>
            </a:pPr>
            <a:r>
              <a:rPr lang="en-US" sz="2800" dirty="0">
                <a:effectLst/>
              </a:rPr>
              <a:t>It iterates through each group and displays their information.</a:t>
            </a:r>
            <a:endParaRPr lang="en-US" sz="2800" dirty="0"/>
          </a:p>
          <a:p>
            <a:pPr marL="285750" indent="-285750" rtl="0">
              <a:buFont typeface="Arial" panose="020B0604020202020204" pitchFamily="34" charset="0"/>
              <a:buChar char="•"/>
            </a:pPr>
            <a:r>
              <a:rPr lang="en-US" sz="2800" dirty="0">
                <a:effectLst/>
              </a:rPr>
              <a:t>For each group, it shows the group name, number of votes, and a voting button.</a:t>
            </a:r>
            <a:endParaRPr lang="en-US" sz="2800" dirty="0"/>
          </a:p>
          <a:p>
            <a:pPr rtl="0"/>
            <a:r>
              <a:rPr lang="en-US" sz="2800" dirty="0">
                <a:effectLst/>
              </a:rPr>
              <a:t>6. </a:t>
            </a:r>
            <a:r>
              <a:rPr lang="en-US" sz="2800" b="1" dirty="0">
                <a:effectLst/>
              </a:rPr>
              <a:t>Voting Button Handling:</a:t>
            </a:r>
            <a:endParaRPr lang="en-US" sz="2800" b="1" dirty="0"/>
          </a:p>
          <a:p>
            <a:pPr marL="285750" indent="-285750" rtl="0">
              <a:buFont typeface="Arial" panose="020B0604020202020204" pitchFamily="34" charset="0"/>
              <a:buChar char="•"/>
            </a:pPr>
            <a:r>
              <a:rPr lang="en-US" sz="2800" dirty="0">
                <a:effectLst/>
              </a:rPr>
              <a:t>It checks the user's voting status ($_SESSION['status']) to determine whether the "Vote" button should be enabled or disabled.</a:t>
            </a:r>
            <a:endParaRPr lang="en-US" sz="2800" dirty="0"/>
          </a:p>
          <a:p>
            <a:pPr marL="285750" indent="-285750" rtl="0">
              <a:buFont typeface="Arial" panose="020B0604020202020204" pitchFamily="34" charset="0"/>
              <a:buChar char="•"/>
            </a:pPr>
            <a:r>
              <a:rPr lang="en-US" sz="2800" dirty="0">
                <a:effectLst/>
              </a:rPr>
              <a:t>If the user has already voted ($_SESSION['status']==1), the "Vote" button is disabled (disabled attribute). Otherwise, it is enabled.</a:t>
            </a:r>
            <a:endParaRPr lang="en-US" sz="2800" dirty="0"/>
          </a:p>
          <a:p>
            <a:endParaRPr lang="en-IN" dirty="0"/>
          </a:p>
        </p:txBody>
      </p:sp>
    </p:spTree>
    <p:extLst>
      <p:ext uri="{BB962C8B-B14F-4D97-AF65-F5344CB8AC3E}">
        <p14:creationId xmlns:p14="http://schemas.microsoft.com/office/powerpoint/2010/main" val="4266713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203893F-CE76-26C5-3878-45E7AE9FA1DC}"/>
              </a:ext>
            </a:extLst>
          </p:cNvPr>
          <p:cNvGraphicFramePr>
            <a:graphicFrameLocks noGrp="1"/>
          </p:cNvGraphicFramePr>
          <p:nvPr>
            <p:extLst>
              <p:ext uri="{D42A27DB-BD31-4B8C-83A1-F6EECF244321}">
                <p14:modId xmlns:p14="http://schemas.microsoft.com/office/powerpoint/2010/main" val="3098837829"/>
              </p:ext>
            </p:extLst>
          </p:nvPr>
        </p:nvGraphicFramePr>
        <p:xfrm>
          <a:off x="1822767" y="1668620"/>
          <a:ext cx="13112433" cy="7541352"/>
        </p:xfrm>
        <a:graphic>
          <a:graphicData uri="http://schemas.openxmlformats.org/drawingml/2006/table">
            <a:tbl>
              <a:tblPr firstRow="1" firstCol="1" bandRow="1">
                <a:tableStyleId>{5C22544A-7EE6-4342-B048-85BDC9FD1C3A}</a:tableStyleId>
              </a:tblPr>
              <a:tblGrid>
                <a:gridCol w="1974664">
                  <a:extLst>
                    <a:ext uri="{9D8B030D-6E8A-4147-A177-3AD203B41FA5}">
                      <a16:colId xmlns:a16="http://schemas.microsoft.com/office/drawing/2014/main" val="530532305"/>
                    </a:ext>
                  </a:extLst>
                </a:gridCol>
                <a:gridCol w="2303269">
                  <a:extLst>
                    <a:ext uri="{9D8B030D-6E8A-4147-A177-3AD203B41FA5}">
                      <a16:colId xmlns:a16="http://schemas.microsoft.com/office/drawing/2014/main" val="346739955"/>
                    </a:ext>
                  </a:extLst>
                </a:gridCol>
                <a:gridCol w="2777249">
                  <a:extLst>
                    <a:ext uri="{9D8B030D-6E8A-4147-A177-3AD203B41FA5}">
                      <a16:colId xmlns:a16="http://schemas.microsoft.com/office/drawing/2014/main" val="1124781238"/>
                    </a:ext>
                  </a:extLst>
                </a:gridCol>
                <a:gridCol w="2612189">
                  <a:extLst>
                    <a:ext uri="{9D8B030D-6E8A-4147-A177-3AD203B41FA5}">
                      <a16:colId xmlns:a16="http://schemas.microsoft.com/office/drawing/2014/main" val="1311959934"/>
                    </a:ext>
                  </a:extLst>
                </a:gridCol>
                <a:gridCol w="3445062">
                  <a:extLst>
                    <a:ext uri="{9D8B030D-6E8A-4147-A177-3AD203B41FA5}">
                      <a16:colId xmlns:a16="http://schemas.microsoft.com/office/drawing/2014/main" val="1280528639"/>
                    </a:ext>
                  </a:extLst>
                </a:gridCol>
              </a:tblGrid>
              <a:tr h="607073">
                <a:tc>
                  <a:txBody>
                    <a:bodyPr/>
                    <a:lstStyle/>
                    <a:p>
                      <a:r>
                        <a:rPr lang="en-US" sz="2400">
                          <a:effectLst/>
                        </a:rPr>
                        <a:t>Sr.no</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dirty="0">
                          <a:effectLst/>
                        </a:rPr>
                        <a:t>Name of Author</a:t>
                      </a:r>
                      <a:endParaRPr lang="en-IN"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Name of Paper</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Algorithm Used</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Future Scope</a:t>
                      </a:r>
                      <a:endParaRPr lang="en-IN"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46702369"/>
                  </a:ext>
                </a:extLst>
              </a:tr>
              <a:tr h="1214147">
                <a:tc>
                  <a:txBody>
                    <a:bodyPr/>
                    <a:lstStyle/>
                    <a:p>
                      <a:r>
                        <a:rPr lang="en-US" sz="2400" dirty="0">
                          <a:effectLst/>
                        </a:rPr>
                        <a:t>1.</a:t>
                      </a:r>
                      <a:endParaRPr lang="en-IN"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dirty="0">
                          <a:effectLst/>
                        </a:rPr>
                        <a:t>A.A. Idris et al</a:t>
                      </a:r>
                      <a:endParaRPr lang="en-IN"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dirty="0">
                          <a:effectLst/>
                        </a:rPr>
                        <a:t>"Design and Implementation of a Secure   Voting System"</a:t>
                      </a:r>
                      <a:endParaRPr lang="en-IN"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Cryptographic Techinque</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Advancement in cryptographic protocols,blockchain and techonology</a:t>
                      </a:r>
                      <a:endParaRPr lang="en-IN"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26766526"/>
                  </a:ext>
                </a:extLst>
              </a:tr>
              <a:tr h="2124756">
                <a:tc>
                  <a:txBody>
                    <a:bodyPr/>
                    <a:lstStyle/>
                    <a:p>
                      <a:r>
                        <a:rPr lang="en-US" sz="2400">
                          <a:effectLst/>
                        </a:rPr>
                        <a:t>2.</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Dimitrios Zissis and Dimitrios Lekkas</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dirty="0">
                          <a:effectLst/>
                        </a:rPr>
                        <a:t>"Internet Voting: A Comprehensive Guide to the Systems, Security, and Challenges"</a:t>
                      </a:r>
                      <a:endParaRPr lang="en-IN"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dirty="0">
                          <a:effectLst/>
                        </a:rPr>
                        <a:t>Homographic </a:t>
                      </a:r>
                      <a:r>
                        <a:rPr lang="en-US" sz="2400" dirty="0" err="1">
                          <a:effectLst/>
                        </a:rPr>
                        <a:t>encryption,zero</a:t>
                      </a:r>
                      <a:r>
                        <a:rPr lang="en-US" sz="2400" dirty="0">
                          <a:effectLst/>
                        </a:rPr>
                        <a:t> knowledge proof etc.</a:t>
                      </a:r>
                      <a:endParaRPr lang="en-IN"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Developing decentralized voting system based on blockchain techonology</a:t>
                      </a:r>
                      <a:endParaRPr lang="en-IN"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11750805"/>
                  </a:ext>
                </a:extLst>
              </a:tr>
              <a:tr h="1821220">
                <a:tc>
                  <a:txBody>
                    <a:bodyPr/>
                    <a:lstStyle/>
                    <a:p>
                      <a:r>
                        <a:rPr lang="en-US" sz="2400">
                          <a:effectLst/>
                        </a:rPr>
                        <a:t>3.</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V. Shmatikov and D. Wagner</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"Electronic Voting Systems: Requirements, Design, and Implementation"</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dirty="0">
                          <a:effectLst/>
                        </a:rPr>
                        <a:t>No specific Algorithm</a:t>
                      </a:r>
                      <a:endParaRPr lang="en-IN"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dirty="0">
                          <a:effectLst/>
                        </a:rPr>
                        <a:t>Continuous improvement in security </a:t>
                      </a:r>
                      <a:r>
                        <a:rPr lang="en-US" sz="2400" dirty="0" err="1">
                          <a:effectLst/>
                        </a:rPr>
                        <a:t>measures,trasperancy</a:t>
                      </a:r>
                      <a:r>
                        <a:rPr lang="en-US" sz="2400" dirty="0">
                          <a:effectLst/>
                        </a:rPr>
                        <a:t> and usability</a:t>
                      </a:r>
                      <a:endParaRPr lang="en-IN"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85745612"/>
                  </a:ext>
                </a:extLst>
              </a:tr>
              <a:tr h="1517683">
                <a:tc>
                  <a:txBody>
                    <a:bodyPr/>
                    <a:lstStyle/>
                    <a:p>
                      <a:r>
                        <a:rPr lang="en-US" sz="2400">
                          <a:effectLst/>
                        </a:rPr>
                        <a:t>4.</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M. Benaloh</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"Anonymity in Electronic Voting Systems"</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a:effectLst/>
                        </a:rPr>
                        <a:t>Homographic encryption</a:t>
                      </a:r>
                      <a:endParaRPr lang="en-IN" sz="24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2400" dirty="0">
                          <a:effectLst/>
                        </a:rPr>
                        <a:t>Enhance the efficiency, scalability and security of electronic voting system</a:t>
                      </a:r>
                      <a:endParaRPr lang="en-IN"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64791297"/>
                  </a:ext>
                </a:extLst>
              </a:tr>
            </a:tbl>
          </a:graphicData>
        </a:graphic>
      </p:graphicFrame>
      <p:sp>
        <p:nvSpPr>
          <p:cNvPr id="3" name="Rectangle 1">
            <a:extLst>
              <a:ext uri="{FF2B5EF4-FFF2-40B4-BE49-F238E27FC236}">
                <a16:creationId xmlns:a16="http://schemas.microsoft.com/office/drawing/2014/main" id="{44FAD069-DEB8-A2C2-98E8-2A9F99239841}"/>
              </a:ext>
            </a:extLst>
          </p:cNvPr>
          <p:cNvSpPr>
            <a:spLocks noChangeArrowheads="1"/>
          </p:cNvSpPr>
          <p:nvPr/>
        </p:nvSpPr>
        <p:spPr bwMode="auto">
          <a:xfrm>
            <a:off x="1822450" y="1668463"/>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126D4E59-94A9-E6F6-7381-BC9B90692BA0}"/>
              </a:ext>
            </a:extLst>
          </p:cNvPr>
          <p:cNvSpPr txBox="1"/>
          <p:nvPr/>
        </p:nvSpPr>
        <p:spPr>
          <a:xfrm>
            <a:off x="1676400" y="419100"/>
            <a:ext cx="10053960" cy="584775"/>
          </a:xfrm>
          <a:prstGeom prst="rect">
            <a:avLst/>
          </a:prstGeom>
          <a:noFill/>
        </p:spPr>
        <p:txBody>
          <a:bodyPr wrap="square">
            <a:spAutoFit/>
          </a:bodyPr>
          <a:lstStyle/>
          <a:p>
            <a:r>
              <a:rPr lang="en-US" sz="3200" spc="7" dirty="0">
                <a:solidFill>
                  <a:srgbClr val="9600F2"/>
                </a:solidFill>
                <a:latin typeface="Archivo Black"/>
              </a:rPr>
              <a:t>LITERATURE SURVEY</a:t>
            </a:r>
            <a:endParaRPr lang="en-IN"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39965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59121">
            <a:off x="-4012602" y="5585714"/>
            <a:ext cx="7629294" cy="7828566"/>
            <a:chOff x="0" y="0"/>
            <a:chExt cx="10172392" cy="10438088"/>
          </a:xfrm>
        </p:grpSpPr>
        <p:sp>
          <p:nvSpPr>
            <p:cNvPr id="3" name="Freeform 3"/>
            <p:cNvSpPr/>
            <p:nvPr/>
          </p:nvSpPr>
          <p:spPr>
            <a:xfrm>
              <a:off x="0" y="0"/>
              <a:ext cx="10172446" cy="10438130"/>
            </a:xfrm>
            <a:custGeom>
              <a:avLst/>
              <a:gdLst/>
              <a:ahLst/>
              <a:cxnLst/>
              <a:rect l="l" t="t" r="r" b="b"/>
              <a:pathLst>
                <a:path w="10172446" h="10438130">
                  <a:moveTo>
                    <a:pt x="0" y="0"/>
                  </a:moveTo>
                  <a:lnTo>
                    <a:pt x="10172446" y="0"/>
                  </a:lnTo>
                  <a:lnTo>
                    <a:pt x="10172446" y="10438130"/>
                  </a:lnTo>
                  <a:lnTo>
                    <a:pt x="0" y="10438130"/>
                  </a:lnTo>
                  <a:lnTo>
                    <a:pt x="0" y="0"/>
                  </a:lnTo>
                  <a:close/>
                </a:path>
              </a:pathLst>
            </a:custGeom>
            <a:blipFill>
              <a:blip r:embed="rId2"/>
              <a:stretch>
                <a:fillRect t="-65" b="-65"/>
              </a:stretch>
            </a:blipFill>
          </p:spPr>
        </p:sp>
      </p:grpSp>
      <p:sp>
        <p:nvSpPr>
          <p:cNvPr id="4" name="Freeform 4"/>
          <p:cNvSpPr/>
          <p:nvPr/>
        </p:nvSpPr>
        <p:spPr>
          <a:xfrm>
            <a:off x="4999719" y="1591281"/>
            <a:ext cx="1400485" cy="8161357"/>
          </a:xfrm>
          <a:custGeom>
            <a:avLst/>
            <a:gdLst/>
            <a:ahLst/>
            <a:cxnLst/>
            <a:rect l="l" t="t" r="r" b="b"/>
            <a:pathLst>
              <a:path w="1400485" h="8161357">
                <a:moveTo>
                  <a:pt x="0" y="0"/>
                </a:moveTo>
                <a:lnTo>
                  <a:pt x="1400485" y="0"/>
                </a:lnTo>
                <a:lnTo>
                  <a:pt x="1400485" y="8161357"/>
                </a:lnTo>
                <a:lnTo>
                  <a:pt x="0" y="8161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019321" y="334633"/>
            <a:ext cx="7416941" cy="1483994"/>
          </a:xfrm>
          <a:prstGeom prst="rect">
            <a:avLst/>
          </a:prstGeom>
        </p:spPr>
        <p:txBody>
          <a:bodyPr lIns="0" tIns="0" rIns="0" bIns="0" rtlCol="0" anchor="t">
            <a:spAutoFit/>
          </a:bodyPr>
          <a:lstStyle/>
          <a:p>
            <a:pPr algn="ctr">
              <a:lnSpc>
                <a:spcPts val="11040"/>
              </a:lnSpc>
            </a:pPr>
            <a:r>
              <a:rPr lang="en-US" sz="8000" spc="784">
                <a:solidFill>
                  <a:srgbClr val="231F20"/>
                </a:solidFill>
                <a:latin typeface="Oswald Bold"/>
              </a:rPr>
              <a:t>INDEX</a:t>
            </a:r>
          </a:p>
        </p:txBody>
      </p:sp>
      <p:grpSp>
        <p:nvGrpSpPr>
          <p:cNvPr id="6" name="Group 6"/>
          <p:cNvGrpSpPr/>
          <p:nvPr/>
        </p:nvGrpSpPr>
        <p:grpSpPr>
          <a:xfrm rot="2016048">
            <a:off x="12281815" y="579943"/>
            <a:ext cx="10749463" cy="2687366"/>
            <a:chOff x="0" y="0"/>
            <a:chExt cx="14332617" cy="3583155"/>
          </a:xfrm>
        </p:grpSpPr>
        <p:sp>
          <p:nvSpPr>
            <p:cNvPr id="7" name="Freeform 7"/>
            <p:cNvSpPr/>
            <p:nvPr/>
          </p:nvSpPr>
          <p:spPr>
            <a:xfrm>
              <a:off x="0" y="0"/>
              <a:ext cx="14332586" cy="3583178"/>
            </a:xfrm>
            <a:custGeom>
              <a:avLst/>
              <a:gdLst/>
              <a:ahLst/>
              <a:cxnLst/>
              <a:rect l="l" t="t" r="r" b="b"/>
              <a:pathLst>
                <a:path w="14332586" h="3583178">
                  <a:moveTo>
                    <a:pt x="0" y="0"/>
                  </a:moveTo>
                  <a:lnTo>
                    <a:pt x="14332586" y="0"/>
                  </a:lnTo>
                  <a:lnTo>
                    <a:pt x="14332586" y="3583178"/>
                  </a:lnTo>
                  <a:lnTo>
                    <a:pt x="0" y="3583178"/>
                  </a:lnTo>
                  <a:lnTo>
                    <a:pt x="0" y="0"/>
                  </a:lnTo>
                  <a:close/>
                </a:path>
              </a:pathLst>
            </a:custGeom>
            <a:blipFill>
              <a:blip r:embed="rId5"/>
              <a:stretch>
                <a:fillRect t="-44" b="-43"/>
              </a:stretch>
            </a:blipFill>
          </p:spPr>
        </p:sp>
      </p:grpSp>
      <p:sp>
        <p:nvSpPr>
          <p:cNvPr id="8" name="TextBox 8"/>
          <p:cNvSpPr txBox="1"/>
          <p:nvPr/>
        </p:nvSpPr>
        <p:spPr>
          <a:xfrm>
            <a:off x="5250954" y="1808550"/>
            <a:ext cx="937219" cy="666750"/>
          </a:xfrm>
          <a:prstGeom prst="rect">
            <a:avLst/>
          </a:prstGeom>
        </p:spPr>
        <p:txBody>
          <a:bodyPr lIns="0" tIns="0" rIns="0" bIns="0" rtlCol="0" anchor="t">
            <a:spAutoFit/>
          </a:bodyPr>
          <a:lstStyle/>
          <a:p>
            <a:pPr algn="ctr">
              <a:lnSpc>
                <a:spcPts val="5125"/>
              </a:lnSpc>
            </a:pPr>
            <a:r>
              <a:rPr lang="en-US" sz="4271">
                <a:solidFill>
                  <a:srgbClr val="363636"/>
                </a:solidFill>
                <a:latin typeface="Oswald Bold Italics"/>
              </a:rPr>
              <a:t>01</a:t>
            </a:r>
          </a:p>
        </p:txBody>
      </p:sp>
      <p:sp>
        <p:nvSpPr>
          <p:cNvPr id="9" name="TextBox 9"/>
          <p:cNvSpPr txBox="1"/>
          <p:nvPr/>
        </p:nvSpPr>
        <p:spPr>
          <a:xfrm>
            <a:off x="5250954" y="2508276"/>
            <a:ext cx="937219" cy="666750"/>
          </a:xfrm>
          <a:prstGeom prst="rect">
            <a:avLst/>
          </a:prstGeom>
        </p:spPr>
        <p:txBody>
          <a:bodyPr lIns="0" tIns="0" rIns="0" bIns="0" rtlCol="0" anchor="t">
            <a:spAutoFit/>
          </a:bodyPr>
          <a:lstStyle/>
          <a:p>
            <a:pPr algn="ctr">
              <a:lnSpc>
                <a:spcPts val="5125"/>
              </a:lnSpc>
            </a:pPr>
            <a:r>
              <a:rPr lang="en-US" sz="4271">
                <a:solidFill>
                  <a:srgbClr val="363636"/>
                </a:solidFill>
                <a:latin typeface="Oswald Bold Italics"/>
              </a:rPr>
              <a:t>02</a:t>
            </a:r>
          </a:p>
        </p:txBody>
      </p:sp>
      <p:sp>
        <p:nvSpPr>
          <p:cNvPr id="10" name="TextBox 10"/>
          <p:cNvSpPr txBox="1"/>
          <p:nvPr/>
        </p:nvSpPr>
        <p:spPr>
          <a:xfrm>
            <a:off x="5250954" y="3203601"/>
            <a:ext cx="937219" cy="666750"/>
          </a:xfrm>
          <a:prstGeom prst="rect">
            <a:avLst/>
          </a:prstGeom>
        </p:spPr>
        <p:txBody>
          <a:bodyPr lIns="0" tIns="0" rIns="0" bIns="0" rtlCol="0" anchor="t">
            <a:spAutoFit/>
          </a:bodyPr>
          <a:lstStyle/>
          <a:p>
            <a:pPr algn="ctr">
              <a:lnSpc>
                <a:spcPts val="5125"/>
              </a:lnSpc>
            </a:pPr>
            <a:r>
              <a:rPr lang="en-US" sz="4271">
                <a:solidFill>
                  <a:srgbClr val="363636"/>
                </a:solidFill>
                <a:latin typeface="Oswald Bold Italics"/>
              </a:rPr>
              <a:t>03</a:t>
            </a:r>
          </a:p>
        </p:txBody>
      </p:sp>
      <p:sp>
        <p:nvSpPr>
          <p:cNvPr id="11" name="TextBox 11"/>
          <p:cNvSpPr txBox="1"/>
          <p:nvPr/>
        </p:nvSpPr>
        <p:spPr>
          <a:xfrm>
            <a:off x="5250954" y="3898926"/>
            <a:ext cx="937219" cy="666750"/>
          </a:xfrm>
          <a:prstGeom prst="rect">
            <a:avLst/>
          </a:prstGeom>
        </p:spPr>
        <p:txBody>
          <a:bodyPr lIns="0" tIns="0" rIns="0" bIns="0" rtlCol="0" anchor="t">
            <a:spAutoFit/>
          </a:bodyPr>
          <a:lstStyle/>
          <a:p>
            <a:pPr algn="ctr">
              <a:lnSpc>
                <a:spcPts val="5125"/>
              </a:lnSpc>
            </a:pPr>
            <a:r>
              <a:rPr lang="en-US" sz="4271">
                <a:solidFill>
                  <a:srgbClr val="363636"/>
                </a:solidFill>
                <a:latin typeface="Oswald Bold Italics"/>
              </a:rPr>
              <a:t>04</a:t>
            </a:r>
          </a:p>
        </p:txBody>
      </p:sp>
      <p:sp>
        <p:nvSpPr>
          <p:cNvPr id="12" name="TextBox 12"/>
          <p:cNvSpPr txBox="1"/>
          <p:nvPr/>
        </p:nvSpPr>
        <p:spPr>
          <a:xfrm>
            <a:off x="5250954" y="4594251"/>
            <a:ext cx="937219" cy="666750"/>
          </a:xfrm>
          <a:prstGeom prst="rect">
            <a:avLst/>
          </a:prstGeom>
        </p:spPr>
        <p:txBody>
          <a:bodyPr lIns="0" tIns="0" rIns="0" bIns="0" rtlCol="0" anchor="t">
            <a:spAutoFit/>
          </a:bodyPr>
          <a:lstStyle/>
          <a:p>
            <a:pPr algn="ctr">
              <a:lnSpc>
                <a:spcPts val="5125"/>
              </a:lnSpc>
            </a:pPr>
            <a:r>
              <a:rPr lang="en-US" sz="4271">
                <a:solidFill>
                  <a:srgbClr val="363636"/>
                </a:solidFill>
                <a:latin typeface="Oswald Bold Italics"/>
              </a:rPr>
              <a:t>05</a:t>
            </a:r>
          </a:p>
        </p:txBody>
      </p:sp>
      <p:sp>
        <p:nvSpPr>
          <p:cNvPr id="13" name="TextBox 13"/>
          <p:cNvSpPr txBox="1"/>
          <p:nvPr/>
        </p:nvSpPr>
        <p:spPr>
          <a:xfrm>
            <a:off x="5250954" y="5289576"/>
            <a:ext cx="937219" cy="666750"/>
          </a:xfrm>
          <a:prstGeom prst="rect">
            <a:avLst/>
          </a:prstGeom>
        </p:spPr>
        <p:txBody>
          <a:bodyPr lIns="0" tIns="0" rIns="0" bIns="0" rtlCol="0" anchor="t">
            <a:spAutoFit/>
          </a:bodyPr>
          <a:lstStyle/>
          <a:p>
            <a:pPr algn="ctr">
              <a:lnSpc>
                <a:spcPts val="5125"/>
              </a:lnSpc>
            </a:pPr>
            <a:r>
              <a:rPr lang="en-US" sz="4271">
                <a:solidFill>
                  <a:srgbClr val="363636"/>
                </a:solidFill>
                <a:latin typeface="Oswald Bold Italics"/>
              </a:rPr>
              <a:t>06</a:t>
            </a:r>
          </a:p>
        </p:txBody>
      </p:sp>
      <p:sp>
        <p:nvSpPr>
          <p:cNvPr id="14" name="TextBox 14"/>
          <p:cNvSpPr txBox="1"/>
          <p:nvPr/>
        </p:nvSpPr>
        <p:spPr>
          <a:xfrm>
            <a:off x="5250954" y="5984901"/>
            <a:ext cx="937219" cy="666750"/>
          </a:xfrm>
          <a:prstGeom prst="rect">
            <a:avLst/>
          </a:prstGeom>
        </p:spPr>
        <p:txBody>
          <a:bodyPr lIns="0" tIns="0" rIns="0" bIns="0" rtlCol="0" anchor="t">
            <a:spAutoFit/>
          </a:bodyPr>
          <a:lstStyle/>
          <a:p>
            <a:pPr algn="ctr">
              <a:lnSpc>
                <a:spcPts val="5125"/>
              </a:lnSpc>
            </a:pPr>
            <a:r>
              <a:rPr lang="en-US" sz="4271">
                <a:solidFill>
                  <a:srgbClr val="363636"/>
                </a:solidFill>
                <a:latin typeface="Oswald Bold Italics"/>
              </a:rPr>
              <a:t>07</a:t>
            </a:r>
          </a:p>
        </p:txBody>
      </p:sp>
      <p:sp>
        <p:nvSpPr>
          <p:cNvPr id="15" name="TextBox 15"/>
          <p:cNvSpPr txBox="1"/>
          <p:nvPr/>
        </p:nvSpPr>
        <p:spPr>
          <a:xfrm>
            <a:off x="6645758" y="2018652"/>
            <a:ext cx="6076629"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rPr>
              <a:t>INTRODUCTION</a:t>
            </a:r>
          </a:p>
        </p:txBody>
      </p:sp>
      <p:sp>
        <p:nvSpPr>
          <p:cNvPr id="16" name="TextBox 16"/>
          <p:cNvSpPr txBox="1"/>
          <p:nvPr/>
        </p:nvSpPr>
        <p:spPr>
          <a:xfrm>
            <a:off x="6607430" y="2680830"/>
            <a:ext cx="6076629"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rPr>
              <a:t>PROBLEM STATEMENT</a:t>
            </a:r>
          </a:p>
        </p:txBody>
      </p:sp>
      <p:sp>
        <p:nvSpPr>
          <p:cNvPr id="17" name="TextBox 17"/>
          <p:cNvSpPr txBox="1"/>
          <p:nvPr/>
        </p:nvSpPr>
        <p:spPr>
          <a:xfrm>
            <a:off x="6645758" y="6019248"/>
            <a:ext cx="5790503"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rPr>
              <a:t>HARDWARE REQUIRED</a:t>
            </a:r>
          </a:p>
        </p:txBody>
      </p:sp>
      <p:sp>
        <p:nvSpPr>
          <p:cNvPr id="18" name="TextBox 18"/>
          <p:cNvSpPr txBox="1"/>
          <p:nvPr/>
        </p:nvSpPr>
        <p:spPr>
          <a:xfrm>
            <a:off x="6645758" y="7565224"/>
            <a:ext cx="6076629"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rPr>
              <a:t>INTENDED USER</a:t>
            </a:r>
          </a:p>
        </p:txBody>
      </p:sp>
      <p:sp>
        <p:nvSpPr>
          <p:cNvPr id="19" name="TextBox 19"/>
          <p:cNvSpPr txBox="1"/>
          <p:nvPr/>
        </p:nvSpPr>
        <p:spPr>
          <a:xfrm>
            <a:off x="6645758" y="3280077"/>
            <a:ext cx="6076629"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rPr>
              <a:t>OBJECTIVES</a:t>
            </a:r>
          </a:p>
        </p:txBody>
      </p:sp>
      <p:sp>
        <p:nvSpPr>
          <p:cNvPr id="20" name="TextBox 20"/>
          <p:cNvSpPr txBox="1"/>
          <p:nvPr/>
        </p:nvSpPr>
        <p:spPr>
          <a:xfrm>
            <a:off x="6607430" y="4012510"/>
            <a:ext cx="6076629"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rPr>
              <a:t>MOTIVATION</a:t>
            </a:r>
          </a:p>
        </p:txBody>
      </p:sp>
      <p:sp>
        <p:nvSpPr>
          <p:cNvPr id="21" name="TextBox 21"/>
          <p:cNvSpPr txBox="1"/>
          <p:nvPr/>
        </p:nvSpPr>
        <p:spPr>
          <a:xfrm>
            <a:off x="6645758" y="5286375"/>
            <a:ext cx="5790503"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rPr>
              <a:t>SOCIAL IMPACT</a:t>
            </a:r>
          </a:p>
        </p:txBody>
      </p:sp>
      <p:sp>
        <p:nvSpPr>
          <p:cNvPr id="22" name="TextBox 22"/>
          <p:cNvSpPr txBox="1"/>
          <p:nvPr/>
        </p:nvSpPr>
        <p:spPr>
          <a:xfrm>
            <a:off x="6645758" y="4686852"/>
            <a:ext cx="5790503"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rPr>
              <a:t>SCOPE</a:t>
            </a:r>
          </a:p>
        </p:txBody>
      </p:sp>
      <p:sp>
        <p:nvSpPr>
          <p:cNvPr id="23" name="TextBox 23"/>
          <p:cNvSpPr txBox="1"/>
          <p:nvPr/>
        </p:nvSpPr>
        <p:spPr>
          <a:xfrm>
            <a:off x="6645758" y="6832350"/>
            <a:ext cx="6076629"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rPr>
              <a:t>SOFTWARE REQUIRED</a:t>
            </a:r>
          </a:p>
        </p:txBody>
      </p:sp>
      <p:sp>
        <p:nvSpPr>
          <p:cNvPr id="24" name="TextBox 24"/>
          <p:cNvSpPr txBox="1"/>
          <p:nvPr/>
        </p:nvSpPr>
        <p:spPr>
          <a:xfrm>
            <a:off x="6645758" y="8240947"/>
            <a:ext cx="6076629"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rPr>
              <a:t>ARCHITECTURE DIAGRAM</a:t>
            </a:r>
          </a:p>
        </p:txBody>
      </p:sp>
      <p:sp>
        <p:nvSpPr>
          <p:cNvPr id="25" name="TextBox 25"/>
          <p:cNvSpPr txBox="1"/>
          <p:nvPr/>
        </p:nvSpPr>
        <p:spPr>
          <a:xfrm>
            <a:off x="6607430" y="8954770"/>
            <a:ext cx="6076629"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rPr>
              <a:t>REFERENCES</a:t>
            </a:r>
          </a:p>
        </p:txBody>
      </p:sp>
      <p:sp>
        <p:nvSpPr>
          <p:cNvPr id="26" name="TextBox 26"/>
          <p:cNvSpPr txBox="1"/>
          <p:nvPr/>
        </p:nvSpPr>
        <p:spPr>
          <a:xfrm>
            <a:off x="5250954" y="6680226"/>
            <a:ext cx="937219" cy="666750"/>
          </a:xfrm>
          <a:prstGeom prst="rect">
            <a:avLst/>
          </a:prstGeom>
        </p:spPr>
        <p:txBody>
          <a:bodyPr lIns="0" tIns="0" rIns="0" bIns="0" rtlCol="0" anchor="t">
            <a:spAutoFit/>
          </a:bodyPr>
          <a:lstStyle/>
          <a:p>
            <a:pPr algn="ctr">
              <a:lnSpc>
                <a:spcPts val="5125"/>
              </a:lnSpc>
            </a:pPr>
            <a:r>
              <a:rPr lang="en-US" sz="4271">
                <a:solidFill>
                  <a:srgbClr val="363636"/>
                </a:solidFill>
                <a:latin typeface="Oswald Bold Italics"/>
              </a:rPr>
              <a:t>08</a:t>
            </a:r>
          </a:p>
        </p:txBody>
      </p:sp>
      <p:sp>
        <p:nvSpPr>
          <p:cNvPr id="27" name="TextBox 27"/>
          <p:cNvSpPr txBox="1"/>
          <p:nvPr/>
        </p:nvSpPr>
        <p:spPr>
          <a:xfrm>
            <a:off x="5250954" y="7375551"/>
            <a:ext cx="937219" cy="666750"/>
          </a:xfrm>
          <a:prstGeom prst="rect">
            <a:avLst/>
          </a:prstGeom>
        </p:spPr>
        <p:txBody>
          <a:bodyPr lIns="0" tIns="0" rIns="0" bIns="0" rtlCol="0" anchor="t">
            <a:spAutoFit/>
          </a:bodyPr>
          <a:lstStyle/>
          <a:p>
            <a:pPr algn="ctr">
              <a:lnSpc>
                <a:spcPts val="5125"/>
              </a:lnSpc>
            </a:pPr>
            <a:r>
              <a:rPr lang="en-US" sz="4271">
                <a:solidFill>
                  <a:srgbClr val="363636"/>
                </a:solidFill>
                <a:latin typeface="Oswald Bold Italics"/>
              </a:rPr>
              <a:t>09</a:t>
            </a:r>
          </a:p>
        </p:txBody>
      </p:sp>
      <p:sp>
        <p:nvSpPr>
          <p:cNvPr id="28" name="TextBox 28"/>
          <p:cNvSpPr txBox="1"/>
          <p:nvPr/>
        </p:nvSpPr>
        <p:spPr>
          <a:xfrm>
            <a:off x="5250954" y="8070876"/>
            <a:ext cx="937219" cy="666750"/>
          </a:xfrm>
          <a:prstGeom prst="rect">
            <a:avLst/>
          </a:prstGeom>
        </p:spPr>
        <p:txBody>
          <a:bodyPr lIns="0" tIns="0" rIns="0" bIns="0" rtlCol="0" anchor="t">
            <a:spAutoFit/>
          </a:bodyPr>
          <a:lstStyle/>
          <a:p>
            <a:pPr algn="ctr">
              <a:lnSpc>
                <a:spcPts val="5125"/>
              </a:lnSpc>
            </a:pPr>
            <a:r>
              <a:rPr lang="en-US" sz="4271">
                <a:solidFill>
                  <a:srgbClr val="363636"/>
                </a:solidFill>
                <a:latin typeface="Oswald Bold Italics"/>
              </a:rPr>
              <a:t>10</a:t>
            </a:r>
          </a:p>
        </p:txBody>
      </p:sp>
      <p:sp>
        <p:nvSpPr>
          <p:cNvPr id="29" name="TextBox 29"/>
          <p:cNvSpPr txBox="1"/>
          <p:nvPr/>
        </p:nvSpPr>
        <p:spPr>
          <a:xfrm>
            <a:off x="5250954" y="8766201"/>
            <a:ext cx="937219" cy="666750"/>
          </a:xfrm>
          <a:prstGeom prst="rect">
            <a:avLst/>
          </a:prstGeom>
        </p:spPr>
        <p:txBody>
          <a:bodyPr lIns="0" tIns="0" rIns="0" bIns="0" rtlCol="0" anchor="t">
            <a:spAutoFit/>
          </a:bodyPr>
          <a:lstStyle/>
          <a:p>
            <a:pPr algn="ctr">
              <a:lnSpc>
                <a:spcPts val="5125"/>
              </a:lnSpc>
            </a:pPr>
            <a:r>
              <a:rPr lang="en-US" sz="4271">
                <a:solidFill>
                  <a:srgbClr val="363636"/>
                </a:solidFill>
                <a:latin typeface="Oswald Bold Italics"/>
              </a:rPr>
              <a:t>11</a:t>
            </a:r>
          </a:p>
        </p:txBody>
      </p:sp>
      <p:sp>
        <p:nvSpPr>
          <p:cNvPr id="30" name="TextBox 30"/>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7C492-928F-937E-F033-26029B3E3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483" y="1866900"/>
            <a:ext cx="14921033" cy="7675623"/>
          </a:xfrm>
          <a:prstGeom prst="rect">
            <a:avLst/>
          </a:prstGeom>
        </p:spPr>
      </p:pic>
      <p:sp>
        <p:nvSpPr>
          <p:cNvPr id="4" name="TextBox 3">
            <a:extLst>
              <a:ext uri="{FF2B5EF4-FFF2-40B4-BE49-F238E27FC236}">
                <a16:creationId xmlns:a16="http://schemas.microsoft.com/office/drawing/2014/main" id="{2E3C68E9-D1A2-FE77-E74E-124465BA0905}"/>
              </a:ext>
            </a:extLst>
          </p:cNvPr>
          <p:cNvSpPr txBox="1"/>
          <p:nvPr/>
        </p:nvSpPr>
        <p:spPr>
          <a:xfrm>
            <a:off x="4572000" y="571500"/>
            <a:ext cx="9220200" cy="707886"/>
          </a:xfrm>
          <a:prstGeom prst="rect">
            <a:avLst/>
          </a:prstGeom>
          <a:noFill/>
        </p:spPr>
        <p:txBody>
          <a:bodyPr wrap="square" rtlCol="0">
            <a:spAutoFit/>
          </a:bodyPr>
          <a:lstStyle/>
          <a:p>
            <a:r>
              <a:rPr lang="en-IN" sz="2800" dirty="0"/>
              <a:t>                                     </a:t>
            </a:r>
            <a:r>
              <a:rPr lang="en-US" sz="4000" spc="7" dirty="0">
                <a:solidFill>
                  <a:srgbClr val="9600F2"/>
                </a:solidFill>
                <a:latin typeface="Archivo Black"/>
              </a:rPr>
              <a:t>Registration Page</a:t>
            </a:r>
            <a:endParaRPr lang="en-IN" sz="4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74311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BA4944-EACF-A1B8-1DA0-EED847584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6459200" cy="8311067"/>
          </a:xfrm>
          <a:prstGeom prst="rect">
            <a:avLst/>
          </a:prstGeom>
        </p:spPr>
      </p:pic>
      <p:sp>
        <p:nvSpPr>
          <p:cNvPr id="4" name="TextBox 3">
            <a:extLst>
              <a:ext uri="{FF2B5EF4-FFF2-40B4-BE49-F238E27FC236}">
                <a16:creationId xmlns:a16="http://schemas.microsoft.com/office/drawing/2014/main" id="{AFB6C3A3-3902-18EB-03B0-176EE04BCE2D}"/>
              </a:ext>
            </a:extLst>
          </p:cNvPr>
          <p:cNvSpPr txBox="1"/>
          <p:nvPr/>
        </p:nvSpPr>
        <p:spPr>
          <a:xfrm>
            <a:off x="5943600" y="419100"/>
            <a:ext cx="4495800" cy="984885"/>
          </a:xfrm>
          <a:prstGeom prst="rect">
            <a:avLst/>
          </a:prstGeom>
          <a:noFill/>
        </p:spPr>
        <p:txBody>
          <a:bodyPr wrap="square" rtlCol="0">
            <a:spAutoFit/>
          </a:bodyPr>
          <a:lstStyle/>
          <a:p>
            <a:pPr algn="ctr"/>
            <a:r>
              <a:rPr lang="en-US" sz="4000" spc="7" dirty="0">
                <a:solidFill>
                  <a:srgbClr val="9600F2"/>
                </a:solidFill>
                <a:effectLst/>
                <a:latin typeface="Archivo Black"/>
                <a:ea typeface="Times New Roman" panose="02020603050405020304" pitchFamily="18" charset="0"/>
              </a:rPr>
              <a:t>Login Page</a:t>
            </a:r>
            <a:endParaRPr lang="en-IN" sz="4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832846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AF6111-D74B-8D43-0BAC-D40E26D277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23900"/>
            <a:ext cx="8671445" cy="4419600"/>
          </a:xfrm>
          <a:prstGeom prst="rect">
            <a:avLst/>
          </a:prstGeom>
        </p:spPr>
      </p:pic>
      <p:pic>
        <p:nvPicPr>
          <p:cNvPr id="5" name="Picture 4">
            <a:extLst>
              <a:ext uri="{FF2B5EF4-FFF2-40B4-BE49-F238E27FC236}">
                <a16:creationId xmlns:a16="http://schemas.microsoft.com/office/drawing/2014/main" id="{81C49A71-8840-8831-C935-A631F28063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01" y="5448300"/>
            <a:ext cx="7980748" cy="4303725"/>
          </a:xfrm>
          <a:prstGeom prst="rect">
            <a:avLst/>
          </a:prstGeom>
        </p:spPr>
      </p:pic>
      <p:pic>
        <p:nvPicPr>
          <p:cNvPr id="7" name="Picture 6">
            <a:extLst>
              <a:ext uri="{FF2B5EF4-FFF2-40B4-BE49-F238E27FC236}">
                <a16:creationId xmlns:a16="http://schemas.microsoft.com/office/drawing/2014/main" id="{F4BFF565-68D0-8B82-7311-FC651657D7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3162300"/>
            <a:ext cx="10661498" cy="5791200"/>
          </a:xfrm>
          <a:prstGeom prst="rect">
            <a:avLst/>
          </a:prstGeom>
        </p:spPr>
      </p:pic>
      <p:sp>
        <p:nvSpPr>
          <p:cNvPr id="2" name="TextBox 1">
            <a:extLst>
              <a:ext uri="{FF2B5EF4-FFF2-40B4-BE49-F238E27FC236}">
                <a16:creationId xmlns:a16="http://schemas.microsoft.com/office/drawing/2014/main" id="{2F196E2C-C2BB-811E-2D7E-8C9B0AB16D65}"/>
              </a:ext>
            </a:extLst>
          </p:cNvPr>
          <p:cNvSpPr txBox="1"/>
          <p:nvPr/>
        </p:nvSpPr>
        <p:spPr>
          <a:xfrm>
            <a:off x="10058400" y="9276665"/>
            <a:ext cx="4343400" cy="646331"/>
          </a:xfrm>
          <a:prstGeom prst="rect">
            <a:avLst/>
          </a:prstGeom>
          <a:noFill/>
        </p:spPr>
        <p:txBody>
          <a:bodyPr wrap="square" rtlCol="0">
            <a:spAutoFit/>
          </a:bodyPr>
          <a:lstStyle/>
          <a:p>
            <a:r>
              <a:rPr lang="en-US" sz="1800" spc="7" dirty="0">
                <a:solidFill>
                  <a:srgbClr val="9600F2"/>
                </a:solidFill>
                <a:effectLst/>
                <a:latin typeface="Archivo Black"/>
                <a:ea typeface="Times New Roman" panose="02020603050405020304" pitchFamily="18" charset="0"/>
              </a:rPr>
              <a:t>FAC</a:t>
            </a:r>
            <a:r>
              <a:rPr lang="en-US" spc="7" dirty="0">
                <a:solidFill>
                  <a:srgbClr val="9600F2"/>
                </a:solidFill>
                <a:latin typeface="Archivo Black"/>
                <a:ea typeface="Times New Roman" panose="02020603050405020304" pitchFamily="18" charset="0"/>
              </a:rPr>
              <a:t>E VERIFICATION</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563431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15995-D314-2B25-06F1-A8FF6525D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552700"/>
            <a:ext cx="12185939" cy="7551850"/>
          </a:xfrm>
          <a:prstGeom prst="rect">
            <a:avLst/>
          </a:prstGeom>
        </p:spPr>
      </p:pic>
      <p:sp>
        <p:nvSpPr>
          <p:cNvPr id="4" name="TextBox 3">
            <a:extLst>
              <a:ext uri="{FF2B5EF4-FFF2-40B4-BE49-F238E27FC236}">
                <a16:creationId xmlns:a16="http://schemas.microsoft.com/office/drawing/2014/main" id="{76CD4C2C-0D1D-9300-4F28-46A6D39DC3BB}"/>
              </a:ext>
            </a:extLst>
          </p:cNvPr>
          <p:cNvSpPr txBox="1"/>
          <p:nvPr/>
        </p:nvSpPr>
        <p:spPr>
          <a:xfrm>
            <a:off x="5181600" y="723900"/>
            <a:ext cx="7162800" cy="1569660"/>
          </a:xfrm>
          <a:prstGeom prst="rect">
            <a:avLst/>
          </a:prstGeom>
          <a:noFill/>
        </p:spPr>
        <p:txBody>
          <a:bodyPr wrap="square" rtlCol="0">
            <a:spAutoFit/>
          </a:bodyPr>
          <a:lstStyle/>
          <a:p>
            <a:r>
              <a:rPr lang="en-IN" sz="3200" dirty="0"/>
              <a:t>                 </a:t>
            </a:r>
            <a:r>
              <a:rPr lang="en-US" sz="3200" spc="7" dirty="0">
                <a:solidFill>
                  <a:srgbClr val="9600F2"/>
                </a:solidFill>
                <a:effectLst/>
                <a:latin typeface="Archivo Black"/>
                <a:ea typeface="Times New Roman" panose="02020603050405020304" pitchFamily="18" charset="0"/>
              </a:rPr>
              <a:t>MySQL Database</a:t>
            </a:r>
            <a:endParaRPr lang="en-IN" sz="3200" dirty="0">
              <a:effectLst/>
              <a:latin typeface="Times New Roman" panose="02020603050405020304" pitchFamily="18" charset="0"/>
              <a:ea typeface="Times New Roman" panose="02020603050405020304" pitchFamily="18" charset="0"/>
            </a:endParaRPr>
          </a:p>
          <a:p>
            <a:endParaRPr lang="en-IN" sz="3200" dirty="0">
              <a:effectLst/>
              <a:latin typeface="Times New Roman" panose="02020603050405020304" pitchFamily="18" charset="0"/>
              <a:ea typeface="Times New Roman" panose="02020603050405020304" pitchFamily="18" charset="0"/>
            </a:endParaRPr>
          </a:p>
          <a:p>
            <a:endParaRPr lang="en-IN" sz="3200" dirty="0"/>
          </a:p>
        </p:txBody>
      </p:sp>
    </p:spTree>
    <p:extLst>
      <p:ext uri="{BB962C8B-B14F-4D97-AF65-F5344CB8AC3E}">
        <p14:creationId xmlns:p14="http://schemas.microsoft.com/office/powerpoint/2010/main" val="3021419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C75A6-23A4-0894-F465-A79EF66C5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562100"/>
            <a:ext cx="16306800" cy="8340638"/>
          </a:xfrm>
          <a:prstGeom prst="rect">
            <a:avLst/>
          </a:prstGeom>
        </p:spPr>
      </p:pic>
      <p:sp>
        <p:nvSpPr>
          <p:cNvPr id="4" name="TextBox 3">
            <a:extLst>
              <a:ext uri="{FF2B5EF4-FFF2-40B4-BE49-F238E27FC236}">
                <a16:creationId xmlns:a16="http://schemas.microsoft.com/office/drawing/2014/main" id="{0EB0D66F-24FF-5A1B-D276-58D7A04FD359}"/>
              </a:ext>
            </a:extLst>
          </p:cNvPr>
          <p:cNvSpPr txBox="1"/>
          <p:nvPr/>
        </p:nvSpPr>
        <p:spPr>
          <a:xfrm>
            <a:off x="4648200" y="495300"/>
            <a:ext cx="7239000" cy="707886"/>
          </a:xfrm>
          <a:prstGeom prst="rect">
            <a:avLst/>
          </a:prstGeom>
          <a:noFill/>
        </p:spPr>
        <p:txBody>
          <a:bodyPr wrap="square" rtlCol="0">
            <a:spAutoFit/>
          </a:bodyPr>
          <a:lstStyle/>
          <a:p>
            <a:pPr algn="ctr"/>
            <a:r>
              <a:rPr lang="en-IN" sz="3200" dirty="0"/>
              <a:t> </a:t>
            </a:r>
            <a:r>
              <a:rPr lang="en-US" sz="4000" spc="7" dirty="0">
                <a:solidFill>
                  <a:srgbClr val="9600F2"/>
                </a:solidFill>
                <a:latin typeface="Archivo Black"/>
              </a:rPr>
              <a:t>DASHBOARD</a:t>
            </a:r>
            <a:endParaRPr lang="en-IN" sz="4000" dirty="0"/>
          </a:p>
        </p:txBody>
      </p:sp>
    </p:spTree>
    <p:extLst>
      <p:ext uri="{BB962C8B-B14F-4D97-AF65-F5344CB8AC3E}">
        <p14:creationId xmlns:p14="http://schemas.microsoft.com/office/powerpoint/2010/main" val="3881387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605C36-6B95-89B3-D973-7287CBEC1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71350"/>
            <a:ext cx="7065662" cy="2628900"/>
          </a:xfrm>
          <a:prstGeom prst="rect">
            <a:avLst/>
          </a:prstGeom>
        </p:spPr>
      </p:pic>
      <p:pic>
        <p:nvPicPr>
          <p:cNvPr id="4" name="Picture 3">
            <a:extLst>
              <a:ext uri="{FF2B5EF4-FFF2-40B4-BE49-F238E27FC236}">
                <a16:creationId xmlns:a16="http://schemas.microsoft.com/office/drawing/2014/main" id="{22EA2865-677A-3C22-EB6A-5B2BADAFF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629968"/>
            <a:ext cx="14855725" cy="7585682"/>
          </a:xfrm>
          <a:prstGeom prst="rect">
            <a:avLst/>
          </a:prstGeom>
        </p:spPr>
      </p:pic>
      <p:sp>
        <p:nvSpPr>
          <p:cNvPr id="5" name="TextBox 4">
            <a:extLst>
              <a:ext uri="{FF2B5EF4-FFF2-40B4-BE49-F238E27FC236}">
                <a16:creationId xmlns:a16="http://schemas.microsoft.com/office/drawing/2014/main" id="{E709B7DE-A058-04F0-A175-C57FC3FF42E6}"/>
              </a:ext>
            </a:extLst>
          </p:cNvPr>
          <p:cNvSpPr txBox="1"/>
          <p:nvPr/>
        </p:nvSpPr>
        <p:spPr>
          <a:xfrm>
            <a:off x="8534400" y="647700"/>
            <a:ext cx="5486400" cy="954107"/>
          </a:xfrm>
          <a:prstGeom prst="rect">
            <a:avLst/>
          </a:prstGeom>
          <a:noFill/>
        </p:spPr>
        <p:txBody>
          <a:bodyPr wrap="square" rtlCol="0">
            <a:spAutoFit/>
          </a:bodyPr>
          <a:lstStyle/>
          <a:p>
            <a:r>
              <a:rPr lang="en-US" sz="2800" spc="7" dirty="0">
                <a:solidFill>
                  <a:srgbClr val="9600F2"/>
                </a:solidFill>
                <a:latin typeface="Archivo Black"/>
                <a:ea typeface="Times New Roman" panose="02020603050405020304" pitchFamily="18" charset="0"/>
              </a:rPr>
              <a:t>DASHBOARD</a:t>
            </a:r>
            <a:endParaRPr lang="en-IN" sz="2800" dirty="0">
              <a:effectLst/>
              <a:latin typeface="Times New Roman" panose="02020603050405020304" pitchFamily="18" charset="0"/>
              <a:ea typeface="Times New Roman" panose="02020603050405020304" pitchFamily="18" charset="0"/>
            </a:endParaRPr>
          </a:p>
          <a:p>
            <a:endParaRPr lang="en-IN" sz="2800" dirty="0"/>
          </a:p>
        </p:txBody>
      </p:sp>
    </p:spTree>
    <p:extLst>
      <p:ext uri="{BB962C8B-B14F-4D97-AF65-F5344CB8AC3E}">
        <p14:creationId xmlns:p14="http://schemas.microsoft.com/office/powerpoint/2010/main" val="604705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6DCEF7-3219-8A1F-B965-1FD296CDC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71500"/>
            <a:ext cx="16812377" cy="8520220"/>
          </a:xfrm>
          <a:prstGeom prst="rect">
            <a:avLst/>
          </a:prstGeom>
        </p:spPr>
      </p:pic>
      <p:sp>
        <p:nvSpPr>
          <p:cNvPr id="4" name="TextBox 3">
            <a:extLst>
              <a:ext uri="{FF2B5EF4-FFF2-40B4-BE49-F238E27FC236}">
                <a16:creationId xmlns:a16="http://schemas.microsoft.com/office/drawing/2014/main" id="{B0A9DBBD-F730-4F18-1FD9-CFBBA6282299}"/>
              </a:ext>
            </a:extLst>
          </p:cNvPr>
          <p:cNvSpPr txBox="1"/>
          <p:nvPr/>
        </p:nvSpPr>
        <p:spPr>
          <a:xfrm>
            <a:off x="7696200" y="9453890"/>
            <a:ext cx="5181600" cy="523220"/>
          </a:xfrm>
          <a:prstGeom prst="rect">
            <a:avLst/>
          </a:prstGeom>
          <a:noFill/>
        </p:spPr>
        <p:txBody>
          <a:bodyPr wrap="square" rtlCol="0">
            <a:spAutoFit/>
          </a:bodyPr>
          <a:lstStyle/>
          <a:p>
            <a:r>
              <a:rPr lang="en-US" sz="2800" spc="7" dirty="0">
                <a:solidFill>
                  <a:srgbClr val="9600F2"/>
                </a:solidFill>
                <a:latin typeface="Archivo Black"/>
                <a:ea typeface="Times New Roman" panose="02020603050405020304" pitchFamily="18" charset="0"/>
              </a:rPr>
              <a:t>A</a:t>
            </a:r>
            <a:r>
              <a:rPr lang="en-US" sz="2800" spc="7" dirty="0">
                <a:solidFill>
                  <a:srgbClr val="9600F2"/>
                </a:solidFill>
                <a:effectLst/>
                <a:latin typeface="Archivo Black"/>
                <a:ea typeface="Times New Roman" panose="02020603050405020304" pitchFamily="18" charset="0"/>
              </a:rPr>
              <a:t>dmin Login</a:t>
            </a:r>
            <a:endParaRPr lang="en-IN"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3132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5A15D3-03F9-1E93-BA57-8AC90EB39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04" y="571500"/>
            <a:ext cx="16978992" cy="8586806"/>
          </a:xfrm>
          <a:prstGeom prst="rect">
            <a:avLst/>
          </a:prstGeom>
        </p:spPr>
      </p:pic>
      <p:sp>
        <p:nvSpPr>
          <p:cNvPr id="4" name="TextBox 3">
            <a:extLst>
              <a:ext uri="{FF2B5EF4-FFF2-40B4-BE49-F238E27FC236}">
                <a16:creationId xmlns:a16="http://schemas.microsoft.com/office/drawing/2014/main" id="{C0721C97-9E5E-C015-03F2-A6FEE51BD49A}"/>
              </a:ext>
            </a:extLst>
          </p:cNvPr>
          <p:cNvSpPr txBox="1"/>
          <p:nvPr/>
        </p:nvSpPr>
        <p:spPr>
          <a:xfrm>
            <a:off x="8077200" y="9484667"/>
            <a:ext cx="4648200" cy="830997"/>
          </a:xfrm>
          <a:prstGeom prst="rect">
            <a:avLst/>
          </a:prstGeom>
          <a:noFill/>
        </p:spPr>
        <p:txBody>
          <a:bodyPr wrap="square" rtlCol="0">
            <a:spAutoFit/>
          </a:bodyPr>
          <a:lstStyle/>
          <a:p>
            <a:r>
              <a:rPr lang="en-US" sz="2400" spc="7" dirty="0">
                <a:solidFill>
                  <a:srgbClr val="9600F2"/>
                </a:solidFill>
                <a:effectLst/>
                <a:latin typeface="Archivo Black"/>
                <a:ea typeface="Times New Roman" panose="02020603050405020304" pitchFamily="18" charset="0"/>
              </a:rPr>
              <a:t>RESULT PAGE</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spTree>
    <p:extLst>
      <p:ext uri="{BB962C8B-B14F-4D97-AF65-F5344CB8AC3E}">
        <p14:creationId xmlns:p14="http://schemas.microsoft.com/office/powerpoint/2010/main" val="605802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6171C-8712-6A96-37D7-53A792BB72F4}"/>
              </a:ext>
            </a:extLst>
          </p:cNvPr>
          <p:cNvSpPr txBox="1"/>
          <p:nvPr/>
        </p:nvSpPr>
        <p:spPr>
          <a:xfrm>
            <a:off x="2133600" y="3086100"/>
            <a:ext cx="13639800" cy="5262979"/>
          </a:xfrm>
          <a:prstGeom prst="rect">
            <a:avLst/>
          </a:prstGeom>
          <a:noFill/>
        </p:spPr>
        <p:txBody>
          <a:bodyPr wrap="square" rtlCol="0">
            <a:spAutoFit/>
          </a:bodyPr>
          <a:lstStyle/>
          <a:p>
            <a:pPr algn="just" fontAlgn="base"/>
            <a:r>
              <a:rPr lang="en-IN" sz="1800" b="1" dirty="0">
                <a:effectLst/>
                <a:latin typeface="Cambria" panose="02040503050406030204" pitchFamily="18" charset="0"/>
                <a:ea typeface="Cambria" panose="02040503050406030204" pitchFamily="18" charset="0"/>
                <a:cs typeface="Cambria" panose="02040503050406030204" pitchFamily="18" charset="0"/>
              </a:rPr>
              <a:t> </a:t>
            </a:r>
            <a:r>
              <a:rPr lang="en-IN" sz="2800" dirty="0">
                <a:effectLst/>
                <a:latin typeface="Times New Roman" panose="02020603050405020304" pitchFamily="18" charset="0"/>
                <a:ea typeface="Times New Roman" panose="02020603050405020304" pitchFamily="18" charset="0"/>
              </a:rPr>
              <a:t>In conclusion, the Online Voting System is a robust and efficient solution for conducting voting processes over the internet. The system provides various features such as user registration, login, and voting options, and ensures security and data privacy. The development of the system involved extensive research and analysis of existing systems, and the implementation of various software design and development principles. </a:t>
            </a:r>
          </a:p>
          <a:p>
            <a:pPr algn="just" fontAlgn="base"/>
            <a:r>
              <a:rPr lang="en-IN" sz="2800" dirty="0">
                <a:effectLst/>
                <a:latin typeface="Times New Roman" panose="02020603050405020304" pitchFamily="18" charset="0"/>
                <a:ea typeface="Times New Roman" panose="02020603050405020304" pitchFamily="18" charset="0"/>
              </a:rPr>
              <a:t>The project team carried out thorough testing of the system, including black box testing, data validation test cases, white box testing, and functional validation test cases. The testing was successful, and the system met all the expected standards and requirements. </a:t>
            </a:r>
          </a:p>
          <a:p>
            <a:pPr algn="just" fontAlgn="base"/>
            <a:r>
              <a:rPr lang="en-IN" sz="2800" dirty="0">
                <a:effectLst/>
                <a:latin typeface="Times New Roman" panose="02020603050405020304" pitchFamily="18" charset="0"/>
                <a:ea typeface="Times New Roman" panose="02020603050405020304" pitchFamily="18" charset="0"/>
              </a:rPr>
              <a:t>Overall, the Online Voting System is a highly useful and innovative solution that can help save time, energy, and cost associated with traditional voting methods. It has the potential to improve the efficiency and transparency of voting processes, making it a valuable tool for governments, organizations, and communities</a:t>
            </a:r>
            <a:r>
              <a:rPr lang="en-IN" sz="1800" dirty="0">
                <a:effectLst/>
                <a:latin typeface="Times New Roman" panose="02020603050405020304" pitchFamily="18" charset="0"/>
                <a:ea typeface="Times New Roman" panose="02020603050405020304" pitchFamily="18" charset="0"/>
              </a:rPr>
              <a:t>. </a:t>
            </a:r>
          </a:p>
        </p:txBody>
      </p:sp>
      <p:sp>
        <p:nvSpPr>
          <p:cNvPr id="5" name="TextBox 4">
            <a:extLst>
              <a:ext uri="{FF2B5EF4-FFF2-40B4-BE49-F238E27FC236}">
                <a16:creationId xmlns:a16="http://schemas.microsoft.com/office/drawing/2014/main" id="{3061BDC3-354B-96B4-D873-5192DC946816}"/>
              </a:ext>
            </a:extLst>
          </p:cNvPr>
          <p:cNvSpPr txBox="1"/>
          <p:nvPr/>
        </p:nvSpPr>
        <p:spPr>
          <a:xfrm>
            <a:off x="1981200" y="1078522"/>
            <a:ext cx="13411200" cy="869725"/>
          </a:xfrm>
          <a:prstGeom prst="rect">
            <a:avLst/>
          </a:prstGeom>
          <a:noFill/>
        </p:spPr>
        <p:txBody>
          <a:bodyPr wrap="square">
            <a:spAutoFit/>
          </a:bodyPr>
          <a:lstStyle/>
          <a:p>
            <a:pPr algn="l">
              <a:lnSpc>
                <a:spcPts val="6600"/>
              </a:lnSpc>
            </a:pPr>
            <a:r>
              <a:rPr lang="en-US" sz="4000" spc="7" dirty="0">
                <a:solidFill>
                  <a:srgbClr val="9600F2"/>
                </a:solidFill>
                <a:latin typeface="Archivo Black"/>
              </a:rPr>
              <a:t>Conclusion</a:t>
            </a:r>
          </a:p>
        </p:txBody>
      </p:sp>
    </p:spTree>
    <p:extLst>
      <p:ext uri="{BB962C8B-B14F-4D97-AF65-F5344CB8AC3E}">
        <p14:creationId xmlns:p14="http://schemas.microsoft.com/office/powerpoint/2010/main" val="3215246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9398" y="1075576"/>
            <a:ext cx="8273189" cy="828680"/>
          </a:xfrm>
          <a:prstGeom prst="rect">
            <a:avLst/>
          </a:prstGeom>
        </p:spPr>
        <p:txBody>
          <a:bodyPr lIns="0" tIns="0" rIns="0" bIns="0" rtlCol="0" anchor="t">
            <a:spAutoFit/>
          </a:bodyPr>
          <a:lstStyle/>
          <a:p>
            <a:pPr algn="l">
              <a:lnSpc>
                <a:spcPts val="6600"/>
              </a:lnSpc>
            </a:pPr>
            <a:r>
              <a:rPr lang="en-US" sz="6000" spc="11">
                <a:solidFill>
                  <a:srgbClr val="9600F2"/>
                </a:solidFill>
                <a:latin typeface="Archivo Black"/>
              </a:rPr>
              <a:t>REFERENCES</a:t>
            </a:r>
          </a:p>
        </p:txBody>
      </p:sp>
      <p:grpSp>
        <p:nvGrpSpPr>
          <p:cNvPr id="3" name="Group 3"/>
          <p:cNvGrpSpPr/>
          <p:nvPr/>
        </p:nvGrpSpPr>
        <p:grpSpPr>
          <a:xfrm>
            <a:off x="2417556" y="9164276"/>
            <a:ext cx="4102978" cy="2245448"/>
            <a:chOff x="0" y="0"/>
            <a:chExt cx="5470637" cy="2993931"/>
          </a:xfrm>
        </p:grpSpPr>
        <p:sp>
          <p:nvSpPr>
            <p:cNvPr id="4" name="Freeform 4"/>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2"/>
              <a:stretch>
                <a:fillRect t="-238" b="-239"/>
              </a:stretch>
            </a:blipFill>
          </p:spPr>
        </p:sp>
      </p:grpSp>
      <p:sp>
        <p:nvSpPr>
          <p:cNvPr id="5" name="TextBox 5"/>
          <p:cNvSpPr txBox="1"/>
          <p:nvPr/>
        </p:nvSpPr>
        <p:spPr>
          <a:xfrm>
            <a:off x="860838" y="2678363"/>
            <a:ext cx="16879026" cy="4432875"/>
          </a:xfrm>
          <a:prstGeom prst="rect">
            <a:avLst/>
          </a:prstGeom>
        </p:spPr>
        <p:txBody>
          <a:bodyPr lIns="0" tIns="0" rIns="0" bIns="0" rtlCol="0" anchor="t">
            <a:spAutoFit/>
          </a:bodyPr>
          <a:lstStyle/>
          <a:p>
            <a:pPr marL="386080" lvl="1" indent="-193040" algn="l">
              <a:lnSpc>
                <a:spcPts val="3840"/>
              </a:lnSpc>
              <a:buFont typeface="Arial"/>
              <a:buChar char="•"/>
            </a:pPr>
            <a:r>
              <a:rPr lang="en-US" sz="3200" spc="29">
                <a:solidFill>
                  <a:srgbClr val="000000"/>
                </a:solidFill>
                <a:latin typeface="TT Rounds Condensed"/>
              </a:rPr>
              <a:t>Shahandashti S. F. and Hao, F. (2016). DRE-ip: A Verifiable E-Voting Scheme Without Tallying</a:t>
            </a:r>
          </a:p>
          <a:p>
            <a:pPr marL="386080" lvl="1" indent="-193040" algn="l">
              <a:lnSpc>
                <a:spcPts val="3840"/>
              </a:lnSpc>
            </a:pPr>
            <a:endParaRPr lang="en-US" sz="3200" spc="29">
              <a:solidFill>
                <a:srgbClr val="000000"/>
              </a:solidFill>
              <a:latin typeface="TT Rounds Condensed"/>
            </a:endParaRPr>
          </a:p>
          <a:p>
            <a:pPr marL="386080" lvl="1" indent="-193040" algn="l">
              <a:lnSpc>
                <a:spcPts val="3840"/>
              </a:lnSpc>
              <a:buFont typeface="Arial"/>
              <a:buChar char="•"/>
            </a:pPr>
            <a:r>
              <a:rPr lang="en-US" sz="3200" spc="29">
                <a:solidFill>
                  <a:srgbClr val="000000"/>
                </a:solidFill>
                <a:latin typeface="TT Rounds Condensed"/>
              </a:rPr>
              <a:t>Kiayias, A. and Yung, M. (2002) Self-tallying Elections and Perfect Ballot Secrecy. Berlin, Heidelberg:Springer Berlin Heidelberg, 2002, pp. 141{158.</a:t>
            </a:r>
          </a:p>
          <a:p>
            <a:pPr marL="386080" lvl="1" indent="-193040" algn="l">
              <a:lnSpc>
                <a:spcPts val="3840"/>
              </a:lnSpc>
            </a:pPr>
            <a:endParaRPr lang="en-US" sz="3200" spc="29">
              <a:solidFill>
                <a:srgbClr val="000000"/>
              </a:solidFill>
              <a:latin typeface="TT Rounds Condensed"/>
            </a:endParaRPr>
          </a:p>
          <a:p>
            <a:pPr marL="386080" lvl="1" indent="-193040" algn="l">
              <a:lnSpc>
                <a:spcPts val="3840"/>
              </a:lnSpc>
              <a:buFont typeface="Arial"/>
              <a:buChar char="•"/>
            </a:pPr>
            <a:r>
              <a:rPr lang="en-US" sz="3200" spc="29">
                <a:solidFill>
                  <a:srgbClr val="000000"/>
                </a:solidFill>
                <a:latin typeface="TT Rounds Condensed"/>
              </a:rPr>
              <a:t>Adida, B.; ‘Helios (2008). Web-based open-audit voting, in Proceedings of the 17th Conference onSecurity Symposium, ser. SS'08. Berkeley, CA, USA: USENIX Association, 2008, pp. 335{348.</a:t>
            </a:r>
          </a:p>
          <a:p>
            <a:pPr marL="386080" lvl="1" indent="-193040" algn="l">
              <a:lnSpc>
                <a:spcPts val="3840"/>
              </a:lnSpc>
            </a:pPr>
            <a:endParaRPr lang="en-US" sz="3200" spc="29">
              <a:solidFill>
                <a:srgbClr val="000000"/>
              </a:solidFill>
              <a:latin typeface="TT Rounds Condensed"/>
            </a:endParaRPr>
          </a:p>
          <a:p>
            <a:pPr marL="386080" lvl="1" indent="-193040" algn="l">
              <a:lnSpc>
                <a:spcPts val="3840"/>
              </a:lnSpc>
              <a:buFont typeface="Arial"/>
              <a:buChar char="•"/>
            </a:pPr>
            <a:r>
              <a:rPr lang="en-US" sz="3200" spc="29">
                <a:solidFill>
                  <a:srgbClr val="000000"/>
                </a:solidFill>
                <a:latin typeface="TT Rounds Condensed"/>
              </a:rPr>
              <a:t>Journal of Computer Engineering and Applications, August 2015</a:t>
            </a:r>
          </a:p>
        </p:txBody>
      </p:sp>
      <p:sp>
        <p:nvSpPr>
          <p:cNvPr id="6" name="TextBox 6"/>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7556" y="9164276"/>
            <a:ext cx="4102978" cy="2245448"/>
            <a:chOff x="0" y="0"/>
            <a:chExt cx="5470637" cy="2993931"/>
          </a:xfrm>
        </p:grpSpPr>
        <p:sp>
          <p:nvSpPr>
            <p:cNvPr id="3" name="Freeform 3"/>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2"/>
              <a:stretch>
                <a:fillRect t="-238" b="-239"/>
              </a:stretch>
            </a:blipFill>
          </p:spPr>
        </p:sp>
      </p:grpSp>
      <p:sp>
        <p:nvSpPr>
          <p:cNvPr id="4" name="TextBox 4"/>
          <p:cNvSpPr txBox="1"/>
          <p:nvPr/>
        </p:nvSpPr>
        <p:spPr>
          <a:xfrm>
            <a:off x="685801" y="2161742"/>
            <a:ext cx="15163799" cy="1709869"/>
          </a:xfrm>
          <a:prstGeom prst="rect">
            <a:avLst/>
          </a:prstGeom>
        </p:spPr>
        <p:txBody>
          <a:bodyPr lIns="0" tIns="0" rIns="0" bIns="0" rtlCol="0" anchor="t">
            <a:spAutoFit/>
          </a:bodyPr>
          <a:lstStyle/>
          <a:p>
            <a:pPr marL="434340" lvl="1" indent="-217170" algn="l">
              <a:lnSpc>
                <a:spcPts val="4320"/>
              </a:lnSpc>
              <a:buFont typeface="Arial"/>
              <a:buChar char="•"/>
            </a:pPr>
            <a:r>
              <a:rPr lang="en-US" sz="3600">
                <a:solidFill>
                  <a:srgbClr val="000000"/>
                </a:solidFill>
                <a:latin typeface="Arimo Bold"/>
              </a:rPr>
              <a:t>Design and Implement an Innovative and Secure Voting System for General Elections to Enhance Accessibility, Transparency, and Trust in the Democratic Process</a:t>
            </a:r>
            <a:r>
              <a:rPr lang="en-US" sz="3600">
                <a:solidFill>
                  <a:srgbClr val="D1D5DB"/>
                </a:solidFill>
                <a:latin typeface="Arimo"/>
              </a:rPr>
              <a:t>.</a:t>
            </a:r>
          </a:p>
        </p:txBody>
      </p:sp>
      <p:sp>
        <p:nvSpPr>
          <p:cNvPr id="5" name="TextBox 5"/>
          <p:cNvSpPr txBox="1"/>
          <p:nvPr/>
        </p:nvSpPr>
        <p:spPr>
          <a:xfrm>
            <a:off x="778378" y="756487"/>
            <a:ext cx="7589520" cy="1388110"/>
          </a:xfrm>
          <a:prstGeom prst="rect">
            <a:avLst/>
          </a:prstGeom>
        </p:spPr>
        <p:txBody>
          <a:bodyPr lIns="0" tIns="0" rIns="0" bIns="0" rtlCol="0" anchor="t">
            <a:spAutoFit/>
          </a:bodyPr>
          <a:lstStyle/>
          <a:p>
            <a:pPr algn="l">
              <a:lnSpc>
                <a:spcPts val="7920"/>
              </a:lnSpc>
            </a:pPr>
            <a:r>
              <a:rPr lang="en-US" sz="6600" spc="61">
                <a:solidFill>
                  <a:srgbClr val="6600FF"/>
                </a:solidFill>
                <a:latin typeface="TT Rounds Condensed Bold"/>
              </a:rPr>
              <a:t>Problem statement </a:t>
            </a:r>
          </a:p>
        </p:txBody>
      </p:sp>
      <p:sp>
        <p:nvSpPr>
          <p:cNvPr id="6" name="TextBox 6"/>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3309" y="930149"/>
            <a:ext cx="13133291" cy="1698751"/>
          </a:xfrm>
          <a:prstGeom prst="rect">
            <a:avLst/>
          </a:prstGeom>
        </p:spPr>
        <p:txBody>
          <a:bodyPr lIns="0" tIns="0" rIns="0" bIns="0" rtlCol="0" anchor="t">
            <a:spAutoFit/>
          </a:bodyPr>
          <a:lstStyle/>
          <a:p>
            <a:pPr algn="l">
              <a:lnSpc>
                <a:spcPts val="7260"/>
              </a:lnSpc>
            </a:pPr>
            <a:r>
              <a:rPr lang="en-US" sz="6600" spc="12">
                <a:solidFill>
                  <a:srgbClr val="9600F2"/>
                </a:solidFill>
                <a:latin typeface="Archivo Black"/>
              </a:rPr>
              <a:t>Introduction</a:t>
            </a:r>
          </a:p>
          <a:p>
            <a:pPr marL="386080" lvl="1" indent="-193040" algn="l">
              <a:lnSpc>
                <a:spcPts val="7260"/>
              </a:lnSpc>
              <a:buFont typeface="Arial"/>
              <a:buChar char="•"/>
            </a:pPr>
            <a:r>
              <a:rPr lang="en-US" sz="3200" spc="5">
                <a:solidFill>
                  <a:srgbClr val="000000"/>
                </a:solidFill>
                <a:latin typeface="Archivo Black"/>
              </a:rPr>
              <a:t>Topic :- Voting system for general elections</a:t>
            </a:r>
          </a:p>
        </p:txBody>
      </p:sp>
      <p:grpSp>
        <p:nvGrpSpPr>
          <p:cNvPr id="3" name="Group 3"/>
          <p:cNvGrpSpPr/>
          <p:nvPr/>
        </p:nvGrpSpPr>
        <p:grpSpPr>
          <a:xfrm>
            <a:off x="2417556" y="9164276"/>
            <a:ext cx="4102978" cy="2245448"/>
            <a:chOff x="0" y="0"/>
            <a:chExt cx="5470637" cy="2993931"/>
          </a:xfrm>
        </p:grpSpPr>
        <p:sp>
          <p:nvSpPr>
            <p:cNvPr id="4" name="Freeform 4"/>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2"/>
              <a:stretch>
                <a:fillRect t="-238" b="-239"/>
              </a:stretch>
            </a:blipFill>
          </p:spPr>
        </p:sp>
      </p:grpSp>
      <p:sp>
        <p:nvSpPr>
          <p:cNvPr id="5" name="TextBox 5"/>
          <p:cNvSpPr txBox="1"/>
          <p:nvPr/>
        </p:nvSpPr>
        <p:spPr>
          <a:xfrm>
            <a:off x="1791622" y="2592943"/>
            <a:ext cx="14704756" cy="6633210"/>
          </a:xfrm>
          <a:prstGeom prst="rect">
            <a:avLst/>
          </a:prstGeom>
        </p:spPr>
        <p:txBody>
          <a:bodyPr lIns="0" tIns="0" rIns="0" bIns="0" rtlCol="0" anchor="t">
            <a:spAutoFit/>
          </a:bodyPr>
          <a:lstStyle/>
          <a:p>
            <a:pPr marL="482600" lvl="1" indent="-241300" algn="l">
              <a:lnSpc>
                <a:spcPts val="7200"/>
              </a:lnSpc>
              <a:buFont typeface="Arial"/>
              <a:buChar char="•"/>
            </a:pPr>
            <a:r>
              <a:rPr lang="en-US" sz="4000" spc="37">
                <a:solidFill>
                  <a:srgbClr val="898989"/>
                </a:solidFill>
                <a:latin typeface="TT Rounds Condensed Bold"/>
              </a:rPr>
              <a:t>Essential democratic mechanism</a:t>
            </a:r>
          </a:p>
          <a:p>
            <a:pPr marL="482600" lvl="1" indent="-241300" algn="l">
              <a:lnSpc>
                <a:spcPts val="7200"/>
              </a:lnSpc>
              <a:buFont typeface="Arial"/>
              <a:buChar char="•"/>
            </a:pPr>
            <a:r>
              <a:rPr lang="en-US" sz="4000" spc="37">
                <a:solidFill>
                  <a:srgbClr val="898989"/>
                </a:solidFill>
                <a:latin typeface="Arimo Bold"/>
              </a:rPr>
              <a:t>Democratic Principles</a:t>
            </a:r>
          </a:p>
          <a:p>
            <a:pPr marL="482600" lvl="1" indent="-241300" algn="l">
              <a:lnSpc>
                <a:spcPts val="7200"/>
              </a:lnSpc>
              <a:buFont typeface="Arial"/>
              <a:buChar char="•"/>
            </a:pPr>
            <a:r>
              <a:rPr lang="en-US" sz="4000" spc="37">
                <a:solidFill>
                  <a:srgbClr val="898989"/>
                </a:solidFill>
                <a:latin typeface="Arimo Bold"/>
              </a:rPr>
              <a:t>Legitimacy of Representation</a:t>
            </a:r>
          </a:p>
          <a:p>
            <a:pPr marL="482600" lvl="1" indent="-241300" algn="l">
              <a:lnSpc>
                <a:spcPts val="7200"/>
              </a:lnSpc>
              <a:buFont typeface="Arial"/>
              <a:buChar char="•"/>
            </a:pPr>
            <a:r>
              <a:rPr lang="en-US" sz="4000" spc="37">
                <a:solidFill>
                  <a:srgbClr val="898989"/>
                </a:solidFill>
                <a:latin typeface="Arimo Bold"/>
              </a:rPr>
              <a:t>Trust in Democratic Process</a:t>
            </a:r>
          </a:p>
          <a:p>
            <a:pPr marL="482600" lvl="1" indent="-241300" algn="l">
              <a:lnSpc>
                <a:spcPts val="7200"/>
              </a:lnSpc>
              <a:buFont typeface="Arial"/>
              <a:buChar char="•"/>
            </a:pPr>
            <a:r>
              <a:rPr lang="en-US" sz="4000" spc="37">
                <a:solidFill>
                  <a:srgbClr val="898989"/>
                </a:solidFill>
                <a:latin typeface="Arimo Bold"/>
              </a:rPr>
              <a:t>Technological Advancements</a:t>
            </a:r>
          </a:p>
          <a:p>
            <a:pPr marL="482600" lvl="1" indent="-241300" algn="l">
              <a:lnSpc>
                <a:spcPts val="7200"/>
              </a:lnSpc>
              <a:buFont typeface="Arial"/>
              <a:buChar char="•"/>
            </a:pPr>
            <a:r>
              <a:rPr lang="en-US" sz="4000" spc="37">
                <a:solidFill>
                  <a:srgbClr val="898989"/>
                </a:solidFill>
                <a:latin typeface="Arimo Bold"/>
              </a:rPr>
              <a:t>Challenges Addressed</a:t>
            </a:r>
          </a:p>
        </p:txBody>
      </p:sp>
      <p:sp>
        <p:nvSpPr>
          <p:cNvPr id="6" name="TextBox 6"/>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0" y="847725"/>
            <a:ext cx="13133291" cy="888529"/>
          </a:xfrm>
          <a:prstGeom prst="rect">
            <a:avLst/>
          </a:prstGeom>
        </p:spPr>
        <p:txBody>
          <a:bodyPr lIns="0" tIns="0" rIns="0" bIns="0" rtlCol="0" anchor="t">
            <a:spAutoFit/>
          </a:bodyPr>
          <a:lstStyle/>
          <a:p>
            <a:pPr algn="l">
              <a:lnSpc>
                <a:spcPts val="7260"/>
              </a:lnSpc>
            </a:pPr>
            <a:r>
              <a:rPr lang="en-US" sz="6600" spc="12">
                <a:solidFill>
                  <a:srgbClr val="9600F2"/>
                </a:solidFill>
                <a:latin typeface="Archivo Black Bold"/>
              </a:rPr>
              <a:t>Program outcomes </a:t>
            </a:r>
          </a:p>
        </p:txBody>
      </p:sp>
      <p:grpSp>
        <p:nvGrpSpPr>
          <p:cNvPr id="3" name="Group 3"/>
          <p:cNvGrpSpPr/>
          <p:nvPr/>
        </p:nvGrpSpPr>
        <p:grpSpPr>
          <a:xfrm>
            <a:off x="2417556" y="9164276"/>
            <a:ext cx="4102978" cy="2245448"/>
            <a:chOff x="0" y="0"/>
            <a:chExt cx="5470637" cy="2993931"/>
          </a:xfrm>
        </p:grpSpPr>
        <p:sp>
          <p:nvSpPr>
            <p:cNvPr id="4" name="Freeform 4"/>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2"/>
              <a:stretch>
                <a:fillRect t="-238" b="-239"/>
              </a:stretch>
            </a:blipFill>
          </p:spPr>
        </p:sp>
      </p:grpSp>
      <p:sp>
        <p:nvSpPr>
          <p:cNvPr id="5" name="TextBox 5"/>
          <p:cNvSpPr txBox="1"/>
          <p:nvPr/>
        </p:nvSpPr>
        <p:spPr>
          <a:xfrm>
            <a:off x="1791622" y="2011467"/>
            <a:ext cx="14704756" cy="6442710"/>
          </a:xfrm>
          <a:prstGeom prst="rect">
            <a:avLst/>
          </a:prstGeom>
        </p:spPr>
        <p:txBody>
          <a:bodyPr lIns="0" tIns="0" rIns="0" bIns="0" rtlCol="0" anchor="t">
            <a:spAutoFit/>
          </a:bodyPr>
          <a:lstStyle/>
          <a:p>
            <a:pPr marL="301625" lvl="1" indent="-150812" algn="l">
              <a:lnSpc>
                <a:spcPts val="3599"/>
              </a:lnSpc>
              <a:buFont typeface="Arial"/>
              <a:buChar char="•"/>
            </a:pPr>
            <a:r>
              <a:rPr lang="en-US" sz="2499" spc="23">
                <a:solidFill>
                  <a:srgbClr val="898989"/>
                </a:solidFill>
                <a:latin typeface="TT Rounds Condensed Bold"/>
              </a:rPr>
              <a:t>PO-01 (Engineering Knowledge)</a:t>
            </a:r>
          </a:p>
          <a:p>
            <a:pPr marL="301625" lvl="1" indent="-150812" algn="l">
              <a:lnSpc>
                <a:spcPts val="3599"/>
              </a:lnSpc>
              <a:buFont typeface="Arial"/>
              <a:buChar char="•"/>
            </a:pPr>
            <a:r>
              <a:rPr lang="en-US" sz="2499" spc="23">
                <a:solidFill>
                  <a:srgbClr val="898989"/>
                </a:solidFill>
                <a:latin typeface="TT Rounds Condensed Bold"/>
              </a:rPr>
              <a:t>PO-02 (Problem Analysis)</a:t>
            </a:r>
          </a:p>
          <a:p>
            <a:pPr marL="301625" lvl="1" indent="-150812" algn="l">
              <a:lnSpc>
                <a:spcPts val="3599"/>
              </a:lnSpc>
              <a:buFont typeface="Arial"/>
              <a:buChar char="•"/>
            </a:pPr>
            <a:r>
              <a:rPr lang="en-US" sz="2499" spc="23">
                <a:solidFill>
                  <a:srgbClr val="898989"/>
                </a:solidFill>
                <a:latin typeface="TT Rounds Condensed Bold"/>
              </a:rPr>
              <a:t>PO-03 (Design / Development of Solutions)</a:t>
            </a:r>
          </a:p>
          <a:p>
            <a:pPr marL="301625" lvl="1" indent="-150812" algn="l">
              <a:lnSpc>
                <a:spcPts val="3599"/>
              </a:lnSpc>
              <a:buFont typeface="Arial"/>
              <a:buChar char="•"/>
            </a:pPr>
            <a:r>
              <a:rPr lang="en-US" sz="2499" spc="23">
                <a:solidFill>
                  <a:srgbClr val="898989"/>
                </a:solidFill>
                <a:latin typeface="TT Rounds Condensed Bold"/>
              </a:rPr>
              <a:t>PO-04 (Conduct Investigation of Complex Problems )</a:t>
            </a:r>
          </a:p>
          <a:p>
            <a:pPr marL="301625" lvl="1" indent="-150812" algn="l">
              <a:lnSpc>
                <a:spcPts val="3599"/>
              </a:lnSpc>
              <a:buFont typeface="Arial"/>
              <a:buChar char="•"/>
            </a:pPr>
            <a:r>
              <a:rPr lang="en-US" sz="2499" spc="23">
                <a:solidFill>
                  <a:srgbClr val="898989"/>
                </a:solidFill>
                <a:latin typeface="TT Rounds Condensed Bold"/>
              </a:rPr>
              <a:t>PO – 05 (Modern Tool Usage)</a:t>
            </a:r>
          </a:p>
          <a:p>
            <a:pPr marL="301625" lvl="1" indent="-150812" algn="l">
              <a:lnSpc>
                <a:spcPts val="3599"/>
              </a:lnSpc>
              <a:buFont typeface="Arial"/>
              <a:buChar char="•"/>
            </a:pPr>
            <a:r>
              <a:rPr lang="en-US" sz="2499" spc="23">
                <a:solidFill>
                  <a:srgbClr val="898989"/>
                </a:solidFill>
                <a:latin typeface="TT Rounds Condensed Bold"/>
              </a:rPr>
              <a:t>PO– 06 (The Engineer and Society)</a:t>
            </a:r>
          </a:p>
          <a:p>
            <a:pPr marL="301625" lvl="1" indent="-150812" algn="l">
              <a:lnSpc>
                <a:spcPts val="3599"/>
              </a:lnSpc>
              <a:buFont typeface="Arial"/>
              <a:buChar char="•"/>
            </a:pPr>
            <a:r>
              <a:rPr lang="en-US" sz="2499" spc="23">
                <a:solidFill>
                  <a:srgbClr val="898989"/>
                </a:solidFill>
                <a:latin typeface="TT Rounds Condensed Bold"/>
              </a:rPr>
              <a:t>PO-08 (Ethics)</a:t>
            </a:r>
          </a:p>
          <a:p>
            <a:pPr marL="301625" lvl="1" indent="-150812" algn="l">
              <a:lnSpc>
                <a:spcPts val="3599"/>
              </a:lnSpc>
              <a:buFont typeface="Arial"/>
              <a:buChar char="•"/>
            </a:pPr>
            <a:r>
              <a:rPr lang="en-US" sz="2499" spc="23">
                <a:solidFill>
                  <a:srgbClr val="898989"/>
                </a:solidFill>
                <a:latin typeface="TT Rounds Condensed Bold"/>
              </a:rPr>
              <a:t>PO-09 (Individual and Teamwork)</a:t>
            </a:r>
          </a:p>
          <a:p>
            <a:pPr marL="301625" lvl="1" indent="-150812" algn="l">
              <a:lnSpc>
                <a:spcPts val="3599"/>
              </a:lnSpc>
              <a:buFont typeface="Arial"/>
              <a:buChar char="•"/>
            </a:pPr>
            <a:r>
              <a:rPr lang="en-US" sz="2499" spc="23">
                <a:solidFill>
                  <a:srgbClr val="898989"/>
                </a:solidFill>
                <a:latin typeface="TT Rounds Condensed Bold"/>
              </a:rPr>
              <a:t>PO-10 (Communication Skills)</a:t>
            </a:r>
          </a:p>
          <a:p>
            <a:pPr marL="301625" lvl="1" indent="-150812" algn="l">
              <a:lnSpc>
                <a:spcPts val="3599"/>
              </a:lnSpc>
              <a:buFont typeface="Arial"/>
              <a:buChar char="•"/>
            </a:pPr>
            <a:r>
              <a:rPr lang="en-US" sz="2499" spc="23">
                <a:solidFill>
                  <a:srgbClr val="898989"/>
                </a:solidFill>
                <a:latin typeface="TT Rounds Condensed Bold"/>
              </a:rPr>
              <a:t>PO– 11 (Project Management and Finance)</a:t>
            </a:r>
          </a:p>
          <a:p>
            <a:pPr marL="301625" lvl="1" indent="-150812" algn="l">
              <a:lnSpc>
                <a:spcPts val="3599"/>
              </a:lnSpc>
              <a:buFont typeface="Arial"/>
              <a:buChar char="•"/>
            </a:pPr>
            <a:r>
              <a:rPr lang="en-US" sz="2499" spc="23">
                <a:solidFill>
                  <a:srgbClr val="898989"/>
                </a:solidFill>
                <a:latin typeface="TT Rounds Condensed Bold"/>
              </a:rPr>
              <a:t>PO– 12 (Life-long Learning)</a:t>
            </a:r>
          </a:p>
          <a:p>
            <a:pPr marL="301625" lvl="1" indent="-150812" algn="l">
              <a:lnSpc>
                <a:spcPts val="3599"/>
              </a:lnSpc>
            </a:pPr>
            <a:endParaRPr lang="en-US" sz="2499" spc="23">
              <a:solidFill>
                <a:srgbClr val="898989"/>
              </a:solidFill>
              <a:latin typeface="TT Rounds Condensed Bold"/>
            </a:endParaRPr>
          </a:p>
        </p:txBody>
      </p:sp>
      <p:sp>
        <p:nvSpPr>
          <p:cNvPr id="6" name="TextBox 6"/>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1309" y="1143000"/>
            <a:ext cx="6726444" cy="883925"/>
          </a:xfrm>
          <a:prstGeom prst="rect">
            <a:avLst/>
          </a:prstGeom>
        </p:spPr>
        <p:txBody>
          <a:bodyPr lIns="0" tIns="0" rIns="0" bIns="0" rtlCol="0" anchor="t">
            <a:spAutoFit/>
          </a:bodyPr>
          <a:lstStyle/>
          <a:p>
            <a:pPr algn="l">
              <a:lnSpc>
                <a:spcPts val="7260"/>
              </a:lnSpc>
            </a:pPr>
            <a:r>
              <a:rPr lang="en-US" sz="6600" spc="12">
                <a:solidFill>
                  <a:srgbClr val="9600F2"/>
                </a:solidFill>
                <a:latin typeface="Archivo Black"/>
              </a:rPr>
              <a:t>OBJECTIVES</a:t>
            </a:r>
          </a:p>
        </p:txBody>
      </p:sp>
      <p:grpSp>
        <p:nvGrpSpPr>
          <p:cNvPr id="3" name="Group 3"/>
          <p:cNvGrpSpPr/>
          <p:nvPr/>
        </p:nvGrpSpPr>
        <p:grpSpPr>
          <a:xfrm>
            <a:off x="2417556" y="9164276"/>
            <a:ext cx="4102978" cy="2245448"/>
            <a:chOff x="0" y="0"/>
            <a:chExt cx="5470637" cy="2993931"/>
          </a:xfrm>
        </p:grpSpPr>
        <p:sp>
          <p:nvSpPr>
            <p:cNvPr id="4" name="Freeform 4"/>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2"/>
              <a:stretch>
                <a:fillRect t="-238" b="-239"/>
              </a:stretch>
            </a:blipFill>
          </p:spPr>
        </p:sp>
      </p:grpSp>
      <p:sp>
        <p:nvSpPr>
          <p:cNvPr id="5" name="TextBox 5"/>
          <p:cNvSpPr txBox="1"/>
          <p:nvPr/>
        </p:nvSpPr>
        <p:spPr>
          <a:xfrm>
            <a:off x="587575" y="2526286"/>
            <a:ext cx="17700425" cy="5263002"/>
          </a:xfrm>
          <a:prstGeom prst="rect">
            <a:avLst/>
          </a:prstGeom>
        </p:spPr>
        <p:txBody>
          <a:bodyPr lIns="0" tIns="0" rIns="0" bIns="0" rtlCol="0" anchor="t">
            <a:spAutoFit/>
          </a:bodyPr>
          <a:lstStyle/>
          <a:p>
            <a:pPr marL="406711" lvl="1" indent="-203356" algn="l">
              <a:lnSpc>
                <a:spcPts val="3708"/>
              </a:lnSpc>
              <a:buFont typeface="Arial"/>
              <a:buChar char="•"/>
            </a:pPr>
            <a:r>
              <a:rPr lang="en-US" sz="3371">
                <a:solidFill>
                  <a:srgbClr val="000000"/>
                </a:solidFill>
                <a:latin typeface="DM Sans"/>
              </a:rPr>
              <a:t>To  Facilitate Secure and Transparent Voting</a:t>
            </a:r>
          </a:p>
          <a:p>
            <a:pPr marL="406711" lvl="1" indent="-203356" algn="l">
              <a:lnSpc>
                <a:spcPts val="3708"/>
              </a:lnSpc>
            </a:pPr>
            <a:endParaRPr lang="en-US" sz="3371">
              <a:solidFill>
                <a:srgbClr val="000000"/>
              </a:solidFill>
              <a:latin typeface="DM Sans"/>
            </a:endParaRPr>
          </a:p>
          <a:p>
            <a:pPr marL="406711" lvl="1" indent="-203356" algn="l">
              <a:lnSpc>
                <a:spcPts val="3708"/>
              </a:lnSpc>
              <a:buFont typeface="Arial"/>
              <a:buChar char="•"/>
            </a:pPr>
            <a:r>
              <a:rPr lang="en-US" sz="3371">
                <a:solidFill>
                  <a:srgbClr val="000000"/>
                </a:solidFill>
                <a:latin typeface="DM Sans"/>
              </a:rPr>
              <a:t>To Providing a user-friendly platform for organizing and conducting internal elections or polls.</a:t>
            </a:r>
          </a:p>
          <a:p>
            <a:pPr marL="406711" lvl="1" indent="-203356" algn="l">
              <a:lnSpc>
                <a:spcPts val="3708"/>
              </a:lnSpc>
            </a:pPr>
            <a:endParaRPr lang="en-US" sz="3371">
              <a:solidFill>
                <a:srgbClr val="000000"/>
              </a:solidFill>
              <a:latin typeface="DM Sans"/>
            </a:endParaRPr>
          </a:p>
          <a:p>
            <a:pPr marL="406711" lvl="1" indent="-203356" algn="l">
              <a:lnSpc>
                <a:spcPts val="3708"/>
              </a:lnSpc>
              <a:buFont typeface="Arial"/>
              <a:buChar char="•"/>
            </a:pPr>
            <a:r>
              <a:rPr lang="en-US" sz="3371">
                <a:solidFill>
                  <a:srgbClr val="000000"/>
                </a:solidFill>
                <a:latin typeface="DM Sans"/>
              </a:rPr>
              <a:t>To Reduce Voting Fraud and Irregularities</a:t>
            </a:r>
          </a:p>
          <a:p>
            <a:pPr marL="406711" lvl="1" indent="-203356" algn="l">
              <a:lnSpc>
                <a:spcPts val="3708"/>
              </a:lnSpc>
            </a:pPr>
            <a:endParaRPr lang="en-US" sz="3371">
              <a:solidFill>
                <a:srgbClr val="000000"/>
              </a:solidFill>
              <a:latin typeface="DM Sans"/>
            </a:endParaRPr>
          </a:p>
          <a:p>
            <a:pPr marL="406711" lvl="1" indent="-203356" algn="l">
              <a:lnSpc>
                <a:spcPts val="3708"/>
              </a:lnSpc>
              <a:buFont typeface="Arial"/>
              <a:buChar char="•"/>
            </a:pPr>
            <a:r>
              <a:rPr lang="en-US" sz="3371">
                <a:solidFill>
                  <a:srgbClr val="000000"/>
                </a:solidFill>
                <a:latin typeface="DM Sans"/>
              </a:rPr>
              <a:t>To Enhance Accessibility and Convenience for Voters</a:t>
            </a:r>
          </a:p>
          <a:p>
            <a:pPr marL="406711" lvl="1" indent="-203356" algn="l">
              <a:lnSpc>
                <a:spcPts val="3708"/>
              </a:lnSpc>
            </a:pPr>
            <a:endParaRPr lang="en-US" sz="3371">
              <a:solidFill>
                <a:srgbClr val="000000"/>
              </a:solidFill>
              <a:latin typeface="DM Sans"/>
            </a:endParaRPr>
          </a:p>
          <a:p>
            <a:pPr marL="406711" lvl="1" indent="-203356" algn="l">
              <a:lnSpc>
                <a:spcPts val="3708"/>
              </a:lnSpc>
              <a:buFont typeface="Arial"/>
              <a:buChar char="•"/>
            </a:pPr>
            <a:r>
              <a:rPr lang="en-US" sz="3371">
                <a:solidFill>
                  <a:srgbClr val="000000"/>
                </a:solidFill>
                <a:latin typeface="DM Sans"/>
              </a:rPr>
              <a:t>To Provide Timely and Accurate Election Results</a:t>
            </a:r>
          </a:p>
          <a:p>
            <a:pPr marL="406711" lvl="1" indent="-203356" algn="l">
              <a:lnSpc>
                <a:spcPts val="4368"/>
              </a:lnSpc>
            </a:pPr>
            <a:endParaRPr lang="en-US" sz="3371">
              <a:solidFill>
                <a:srgbClr val="000000"/>
              </a:solidFill>
              <a:latin typeface="DM Sans"/>
            </a:endParaRPr>
          </a:p>
        </p:txBody>
      </p:sp>
      <p:sp>
        <p:nvSpPr>
          <p:cNvPr id="6" name="TextBox 6"/>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05824" y="895812"/>
            <a:ext cx="6726444" cy="863605"/>
          </a:xfrm>
          <a:prstGeom prst="rect">
            <a:avLst/>
          </a:prstGeom>
        </p:spPr>
        <p:txBody>
          <a:bodyPr lIns="0" tIns="0" rIns="0" bIns="0" rtlCol="0" anchor="t">
            <a:spAutoFit/>
          </a:bodyPr>
          <a:lstStyle/>
          <a:p>
            <a:pPr algn="l">
              <a:lnSpc>
                <a:spcPts val="7150"/>
              </a:lnSpc>
            </a:pPr>
            <a:r>
              <a:rPr lang="en-US" sz="6500" spc="12">
                <a:solidFill>
                  <a:srgbClr val="9600F2"/>
                </a:solidFill>
                <a:latin typeface="Archivo Black"/>
              </a:rPr>
              <a:t>MOTIVATION</a:t>
            </a:r>
          </a:p>
        </p:txBody>
      </p:sp>
      <p:grpSp>
        <p:nvGrpSpPr>
          <p:cNvPr id="3" name="Group 3"/>
          <p:cNvGrpSpPr/>
          <p:nvPr/>
        </p:nvGrpSpPr>
        <p:grpSpPr>
          <a:xfrm>
            <a:off x="2417556" y="9164276"/>
            <a:ext cx="4102978" cy="2245448"/>
            <a:chOff x="0" y="0"/>
            <a:chExt cx="5470637" cy="2993931"/>
          </a:xfrm>
        </p:grpSpPr>
        <p:sp>
          <p:nvSpPr>
            <p:cNvPr id="4" name="Freeform 4"/>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2"/>
              <a:stretch>
                <a:fillRect t="-238" b="-239"/>
              </a:stretch>
            </a:blipFill>
          </p:spPr>
        </p:sp>
      </p:grpSp>
      <p:sp>
        <p:nvSpPr>
          <p:cNvPr id="5" name="TextBox 5"/>
          <p:cNvSpPr txBox="1"/>
          <p:nvPr/>
        </p:nvSpPr>
        <p:spPr>
          <a:xfrm>
            <a:off x="762000" y="2657475"/>
            <a:ext cx="17700425" cy="4362563"/>
          </a:xfrm>
          <a:prstGeom prst="rect">
            <a:avLst/>
          </a:prstGeom>
        </p:spPr>
        <p:txBody>
          <a:bodyPr lIns="0" tIns="0" rIns="0" bIns="0" rtlCol="0" anchor="t">
            <a:spAutoFit/>
          </a:bodyPr>
          <a:lstStyle/>
          <a:p>
            <a:pPr marL="418776" lvl="1" indent="-209388" algn="l">
              <a:lnSpc>
                <a:spcPts val="3818"/>
              </a:lnSpc>
              <a:buFont typeface="Arial"/>
              <a:buChar char="•"/>
            </a:pPr>
            <a:r>
              <a:rPr lang="en-US" sz="3471">
                <a:solidFill>
                  <a:srgbClr val="000000"/>
                </a:solidFill>
                <a:latin typeface="DM Sans"/>
              </a:rPr>
              <a:t> Addressing Voting Irregularities</a:t>
            </a:r>
          </a:p>
          <a:p>
            <a:pPr marL="418776" lvl="1" indent="-209388" algn="l">
              <a:lnSpc>
                <a:spcPts val="3818"/>
              </a:lnSpc>
            </a:pPr>
            <a:endParaRPr lang="en-US" sz="3471">
              <a:solidFill>
                <a:srgbClr val="000000"/>
              </a:solidFill>
              <a:latin typeface="DM Sans"/>
            </a:endParaRPr>
          </a:p>
          <a:p>
            <a:pPr marL="418776" lvl="1" indent="-209388" algn="l">
              <a:lnSpc>
                <a:spcPts val="3818"/>
              </a:lnSpc>
              <a:buFont typeface="Arial"/>
              <a:buChar char="•"/>
            </a:pPr>
            <a:r>
              <a:rPr lang="en-US" sz="3471">
                <a:solidFill>
                  <a:srgbClr val="000000"/>
                </a:solidFill>
                <a:latin typeface="DM Sans"/>
              </a:rPr>
              <a:t>Our project stems from the desire to streamline and democratize the selection process within organizations</a:t>
            </a:r>
          </a:p>
          <a:p>
            <a:pPr marL="418776" lvl="1" indent="-209388" algn="l">
              <a:lnSpc>
                <a:spcPts val="3818"/>
              </a:lnSpc>
            </a:pPr>
            <a:endParaRPr lang="en-US" sz="3471">
              <a:solidFill>
                <a:srgbClr val="000000"/>
              </a:solidFill>
              <a:latin typeface="DM Sans"/>
            </a:endParaRPr>
          </a:p>
          <a:p>
            <a:pPr marL="418776" lvl="1" indent="-209388" algn="l">
              <a:lnSpc>
                <a:spcPts val="3818"/>
              </a:lnSpc>
              <a:buFont typeface="Arial"/>
              <a:buChar char="•"/>
            </a:pPr>
            <a:r>
              <a:rPr lang="en-US" sz="3471">
                <a:solidFill>
                  <a:srgbClr val="000000"/>
                </a:solidFill>
                <a:latin typeface="DM Sans"/>
              </a:rPr>
              <a:t>Streamlining the Election Process without Internet Dependence</a:t>
            </a:r>
          </a:p>
          <a:p>
            <a:pPr marL="418776" lvl="1" indent="-209388" algn="l">
              <a:lnSpc>
                <a:spcPts val="3818"/>
              </a:lnSpc>
            </a:pPr>
            <a:endParaRPr lang="en-US" sz="3471">
              <a:solidFill>
                <a:srgbClr val="000000"/>
              </a:solidFill>
              <a:latin typeface="DM Sans"/>
            </a:endParaRPr>
          </a:p>
          <a:p>
            <a:pPr marL="418776" lvl="1" indent="-209388" algn="l">
              <a:lnSpc>
                <a:spcPts val="3818"/>
              </a:lnSpc>
              <a:buFont typeface="Arial"/>
              <a:buChar char="•"/>
            </a:pPr>
            <a:r>
              <a:rPr lang="en-US" sz="3471">
                <a:solidFill>
                  <a:srgbClr val="000000"/>
                </a:solidFill>
                <a:latin typeface="DM Sans"/>
              </a:rPr>
              <a:t>By implementing face recognition technology, we aim to enhance security and accuracy while reducing administrative burdens. </a:t>
            </a:r>
          </a:p>
        </p:txBody>
      </p:sp>
      <p:sp>
        <p:nvSpPr>
          <p:cNvPr id="6" name="TextBox 6"/>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46763" y="1152525"/>
            <a:ext cx="6726444" cy="894720"/>
          </a:xfrm>
          <a:prstGeom prst="rect">
            <a:avLst/>
          </a:prstGeom>
        </p:spPr>
        <p:txBody>
          <a:bodyPr lIns="0" tIns="0" rIns="0" bIns="0" rtlCol="0" anchor="t">
            <a:spAutoFit/>
          </a:bodyPr>
          <a:lstStyle/>
          <a:p>
            <a:pPr algn="l">
              <a:lnSpc>
                <a:spcPts val="7370"/>
              </a:lnSpc>
            </a:pPr>
            <a:r>
              <a:rPr lang="en-US" sz="6700" spc="12">
                <a:solidFill>
                  <a:srgbClr val="9600F2"/>
                </a:solidFill>
                <a:latin typeface="Archivo Black"/>
              </a:rPr>
              <a:t>SCOPE</a:t>
            </a:r>
          </a:p>
        </p:txBody>
      </p:sp>
      <p:grpSp>
        <p:nvGrpSpPr>
          <p:cNvPr id="3" name="Group 3"/>
          <p:cNvGrpSpPr/>
          <p:nvPr/>
        </p:nvGrpSpPr>
        <p:grpSpPr>
          <a:xfrm>
            <a:off x="2417556" y="9164276"/>
            <a:ext cx="4102978" cy="2245448"/>
            <a:chOff x="0" y="0"/>
            <a:chExt cx="5470637" cy="2993931"/>
          </a:xfrm>
        </p:grpSpPr>
        <p:sp>
          <p:nvSpPr>
            <p:cNvPr id="4" name="Freeform 4"/>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2"/>
              <a:stretch>
                <a:fillRect t="-238" b="-239"/>
              </a:stretch>
            </a:blipFill>
          </p:spPr>
        </p:sp>
      </p:grpSp>
      <p:sp>
        <p:nvSpPr>
          <p:cNvPr id="5" name="TextBox 5"/>
          <p:cNvSpPr txBox="1"/>
          <p:nvPr/>
        </p:nvSpPr>
        <p:spPr>
          <a:xfrm>
            <a:off x="1183643" y="2960884"/>
            <a:ext cx="15023415" cy="5631257"/>
          </a:xfrm>
          <a:prstGeom prst="rect">
            <a:avLst/>
          </a:prstGeom>
        </p:spPr>
        <p:txBody>
          <a:bodyPr lIns="0" tIns="0" rIns="0" bIns="0" rtlCol="0" anchor="t">
            <a:spAutoFit/>
          </a:bodyPr>
          <a:lstStyle/>
          <a:p>
            <a:pPr marL="873764" lvl="2" indent="-291255" algn="just">
              <a:lnSpc>
                <a:spcPts val="4477"/>
              </a:lnSpc>
              <a:buFont typeface="Arial"/>
              <a:buChar char="⚬"/>
            </a:pPr>
            <a:r>
              <a:rPr lang="en-US" sz="3600" spc="-55">
                <a:solidFill>
                  <a:srgbClr val="000000"/>
                </a:solidFill>
                <a:latin typeface="Trirong"/>
              </a:rPr>
              <a:t>The voting system is designed to cater to the voting needs within the confines of schools, institutes, and companies, ensuring a streamlined and efficient voting process at the organizational level.</a:t>
            </a:r>
          </a:p>
          <a:p>
            <a:pPr marL="873764" lvl="2" indent="-291255" algn="just">
              <a:lnSpc>
                <a:spcPts val="4477"/>
              </a:lnSpc>
            </a:pPr>
            <a:endParaRPr lang="en-US" sz="3600" spc="-55">
              <a:solidFill>
                <a:srgbClr val="000000"/>
              </a:solidFill>
              <a:latin typeface="Trirong"/>
            </a:endParaRPr>
          </a:p>
          <a:p>
            <a:pPr marL="873764" lvl="2" indent="-291255" algn="just">
              <a:lnSpc>
                <a:spcPts val="4477"/>
              </a:lnSpc>
              <a:buFont typeface="Arial"/>
              <a:buChar char="⚬"/>
            </a:pPr>
            <a:r>
              <a:rPr lang="en-US" sz="3600" spc="-55">
                <a:solidFill>
                  <a:srgbClr val="000000"/>
                </a:solidFill>
                <a:latin typeface="Trirong"/>
              </a:rPr>
              <a:t>Conducting testing and validation to ensure the reliability and usability of the voting system in diverse organizational settings.</a:t>
            </a:r>
          </a:p>
          <a:p>
            <a:pPr marL="873764" lvl="2" indent="-291255" algn="just">
              <a:lnSpc>
                <a:spcPts val="4477"/>
              </a:lnSpc>
            </a:pPr>
            <a:endParaRPr lang="en-US" sz="3600" spc="-55">
              <a:solidFill>
                <a:srgbClr val="000000"/>
              </a:solidFill>
              <a:latin typeface="Trirong"/>
            </a:endParaRPr>
          </a:p>
          <a:p>
            <a:pPr marL="873764" lvl="2" indent="-291255" algn="just">
              <a:lnSpc>
                <a:spcPts val="4477"/>
              </a:lnSpc>
            </a:pPr>
            <a:endParaRPr lang="en-US" sz="3600" spc="-55">
              <a:solidFill>
                <a:srgbClr val="000000"/>
              </a:solidFill>
              <a:latin typeface="Trirong"/>
            </a:endParaRPr>
          </a:p>
          <a:p>
            <a:pPr marL="873764" lvl="2" indent="-291255" algn="just">
              <a:lnSpc>
                <a:spcPts val="2886"/>
              </a:lnSpc>
            </a:pPr>
            <a:endParaRPr lang="en-US" sz="3600" spc="-55">
              <a:solidFill>
                <a:srgbClr val="000000"/>
              </a:solidFill>
              <a:latin typeface="Trirong"/>
            </a:endParaRPr>
          </a:p>
        </p:txBody>
      </p:sp>
      <p:sp>
        <p:nvSpPr>
          <p:cNvPr id="6" name="TextBox 6"/>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7100" y="1114425"/>
            <a:ext cx="6726444" cy="828680"/>
          </a:xfrm>
          <a:prstGeom prst="rect">
            <a:avLst/>
          </a:prstGeom>
        </p:spPr>
        <p:txBody>
          <a:bodyPr lIns="0" tIns="0" rIns="0" bIns="0" rtlCol="0" anchor="t">
            <a:spAutoFit/>
          </a:bodyPr>
          <a:lstStyle/>
          <a:p>
            <a:pPr algn="l">
              <a:lnSpc>
                <a:spcPts val="6600"/>
              </a:lnSpc>
            </a:pPr>
            <a:r>
              <a:rPr lang="en-US" sz="6000" spc="11">
                <a:solidFill>
                  <a:srgbClr val="9600F2"/>
                </a:solidFill>
                <a:latin typeface="Archivo Black"/>
              </a:rPr>
              <a:t>SOCIAL IMPACT</a:t>
            </a:r>
          </a:p>
        </p:txBody>
      </p:sp>
      <p:grpSp>
        <p:nvGrpSpPr>
          <p:cNvPr id="3" name="Group 3"/>
          <p:cNvGrpSpPr/>
          <p:nvPr/>
        </p:nvGrpSpPr>
        <p:grpSpPr>
          <a:xfrm>
            <a:off x="2417556" y="9164276"/>
            <a:ext cx="4102978" cy="2245448"/>
            <a:chOff x="0" y="0"/>
            <a:chExt cx="5470637" cy="2993931"/>
          </a:xfrm>
        </p:grpSpPr>
        <p:sp>
          <p:nvSpPr>
            <p:cNvPr id="4" name="Freeform 4"/>
            <p:cNvSpPr/>
            <p:nvPr/>
          </p:nvSpPr>
          <p:spPr>
            <a:xfrm>
              <a:off x="0" y="0"/>
              <a:ext cx="5470652" cy="2993898"/>
            </a:xfrm>
            <a:custGeom>
              <a:avLst/>
              <a:gdLst/>
              <a:ahLst/>
              <a:cxnLst/>
              <a:rect l="l" t="t" r="r" b="b"/>
              <a:pathLst>
                <a:path w="5470652" h="2993898">
                  <a:moveTo>
                    <a:pt x="0" y="0"/>
                  </a:moveTo>
                  <a:lnTo>
                    <a:pt x="5470652" y="0"/>
                  </a:lnTo>
                  <a:lnTo>
                    <a:pt x="5470652" y="2993898"/>
                  </a:lnTo>
                  <a:lnTo>
                    <a:pt x="0" y="2993898"/>
                  </a:lnTo>
                  <a:lnTo>
                    <a:pt x="0" y="0"/>
                  </a:lnTo>
                  <a:close/>
                </a:path>
              </a:pathLst>
            </a:custGeom>
            <a:blipFill>
              <a:blip r:embed="rId3"/>
              <a:stretch>
                <a:fillRect t="-238" b="-239"/>
              </a:stretch>
            </a:blipFill>
          </p:spPr>
        </p:sp>
      </p:grpSp>
      <p:sp>
        <p:nvSpPr>
          <p:cNvPr id="5" name="TextBox 5"/>
          <p:cNvSpPr txBox="1"/>
          <p:nvPr/>
        </p:nvSpPr>
        <p:spPr>
          <a:xfrm>
            <a:off x="597100" y="2750511"/>
            <a:ext cx="17446019" cy="5787187"/>
          </a:xfrm>
          <a:prstGeom prst="rect">
            <a:avLst/>
          </a:prstGeom>
        </p:spPr>
        <p:txBody>
          <a:bodyPr lIns="0" tIns="0" rIns="0" bIns="0" rtlCol="0" anchor="t">
            <a:spAutoFit/>
          </a:bodyPr>
          <a:lstStyle/>
          <a:p>
            <a:pPr algn="l">
              <a:lnSpc>
                <a:spcPts val="4195"/>
              </a:lnSpc>
            </a:pPr>
            <a:r>
              <a:rPr lang="en-US" sz="3814">
                <a:solidFill>
                  <a:srgbClr val="000000"/>
                </a:solidFill>
                <a:latin typeface="DM Sans Bold"/>
              </a:rPr>
              <a:t> </a:t>
            </a:r>
          </a:p>
          <a:p>
            <a:pPr algn="l">
              <a:lnSpc>
                <a:spcPts val="4195"/>
              </a:lnSpc>
            </a:pPr>
            <a:endParaRPr lang="en-US" sz="3814">
              <a:solidFill>
                <a:srgbClr val="000000"/>
              </a:solidFill>
              <a:latin typeface="DM Sans Bold"/>
            </a:endParaRPr>
          </a:p>
          <a:p>
            <a:pPr marL="460159" lvl="1" indent="-230080" algn="l">
              <a:lnSpc>
                <a:spcPts val="4195"/>
              </a:lnSpc>
              <a:buFont typeface="Arial"/>
              <a:buChar char="•"/>
            </a:pPr>
            <a:r>
              <a:rPr lang="en-US" sz="3814">
                <a:solidFill>
                  <a:srgbClr val="000000"/>
                </a:solidFill>
                <a:latin typeface="DM Sans Bold"/>
              </a:rPr>
              <a:t>Confidence</a:t>
            </a:r>
            <a:r>
              <a:rPr lang="en-US" sz="3814">
                <a:solidFill>
                  <a:srgbClr val="737373"/>
                </a:solidFill>
                <a:latin typeface="DM Sans"/>
              </a:rPr>
              <a:t>: Reducing online hacking concerns, building trust in the electoral system.</a:t>
            </a:r>
          </a:p>
          <a:p>
            <a:pPr marL="482600" lvl="1" indent="-241300" algn="l">
              <a:lnSpc>
                <a:spcPts val="4195"/>
              </a:lnSpc>
            </a:pPr>
            <a:endParaRPr lang="en-US" sz="3814">
              <a:solidFill>
                <a:srgbClr val="737373"/>
              </a:solidFill>
              <a:latin typeface="DM Sans"/>
            </a:endParaRPr>
          </a:p>
          <a:p>
            <a:pPr marL="460159" lvl="1" indent="-230080" algn="l">
              <a:lnSpc>
                <a:spcPts val="4195"/>
              </a:lnSpc>
              <a:buFont typeface="Arial"/>
              <a:buChar char="•"/>
            </a:pPr>
            <a:r>
              <a:rPr lang="en-US" sz="3814">
                <a:solidFill>
                  <a:srgbClr val="0D0D0D"/>
                </a:solidFill>
                <a:latin typeface="DM Sans Bold"/>
              </a:rPr>
              <a:t>Transparency : </a:t>
            </a:r>
            <a:r>
              <a:rPr lang="en-US" sz="3814">
                <a:solidFill>
                  <a:srgbClr val="808080"/>
                </a:solidFill>
                <a:latin typeface="DM Sans"/>
              </a:rPr>
              <a:t>It is a key factor for supporting a credible election in which each step is open to scrutiny by members and staff </a:t>
            </a:r>
            <a:r>
              <a:rPr lang="en-US" sz="3814">
                <a:solidFill>
                  <a:srgbClr val="A6A6A6"/>
                </a:solidFill>
                <a:latin typeface="DM Sans"/>
              </a:rPr>
              <a:t>.</a:t>
            </a:r>
          </a:p>
          <a:p>
            <a:pPr marL="482600" lvl="1" indent="-241300" algn="l">
              <a:lnSpc>
                <a:spcPts val="4195"/>
              </a:lnSpc>
            </a:pPr>
            <a:endParaRPr lang="en-US" sz="3814">
              <a:solidFill>
                <a:srgbClr val="A6A6A6"/>
              </a:solidFill>
              <a:latin typeface="DM Sans"/>
            </a:endParaRPr>
          </a:p>
          <a:p>
            <a:pPr marL="482600" lvl="1" indent="-241300" algn="l">
              <a:lnSpc>
                <a:spcPts val="4195"/>
              </a:lnSpc>
              <a:buFont typeface="Arial"/>
              <a:buChar char="•"/>
            </a:pPr>
            <a:r>
              <a:rPr lang="en-US" sz="4000">
                <a:solidFill>
                  <a:srgbClr val="000000"/>
                </a:solidFill>
                <a:latin typeface="Arimo Bold"/>
              </a:rPr>
              <a:t>Efficiency &amp; Time Saving </a:t>
            </a:r>
            <a:r>
              <a:rPr lang="en-US" sz="4000">
                <a:solidFill>
                  <a:srgbClr val="A6A6A6"/>
                </a:solidFill>
                <a:latin typeface="Arimo"/>
              </a:rPr>
              <a:t>: </a:t>
            </a:r>
            <a:r>
              <a:rPr lang="en-US" sz="4000">
                <a:solidFill>
                  <a:srgbClr val="808080"/>
                </a:solidFill>
                <a:latin typeface="Arimo"/>
              </a:rPr>
              <a:t>Streamlining the voting process through online systems can save time for both voters and election officials, potentially leading to more efficient and timely election results.</a:t>
            </a:r>
          </a:p>
        </p:txBody>
      </p:sp>
      <p:sp>
        <p:nvSpPr>
          <p:cNvPr id="6" name="TextBox 6"/>
          <p:cNvSpPr txBox="1"/>
          <p:nvPr/>
        </p:nvSpPr>
        <p:spPr>
          <a:xfrm>
            <a:off x="472440" y="170776"/>
            <a:ext cx="17419320" cy="53340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a:rPr>
              <a:t>DYPCOE_AKURDI                                                                                                               VOTING SYSTEM FOR GENERAL ELECTION                                                                                                                               PBL 2     SEM 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TotalTime>
  <Words>2142</Words>
  <Application>Microsoft Office PowerPoint</Application>
  <PresentationFormat>Custom</PresentationFormat>
  <Paragraphs>293</Paragraphs>
  <Slides>29</Slides>
  <Notes>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29</vt:i4>
      </vt:variant>
    </vt:vector>
  </HeadingPairs>
  <TitlesOfParts>
    <vt:vector size="49" baseType="lpstr">
      <vt:lpstr>Times New Roman</vt:lpstr>
      <vt:lpstr>Canva Sans</vt:lpstr>
      <vt:lpstr>DM Sans Bold</vt:lpstr>
      <vt:lpstr>Calibri</vt:lpstr>
      <vt:lpstr>Cambria</vt:lpstr>
      <vt:lpstr>TT Rounds Condensed</vt:lpstr>
      <vt:lpstr>Oswald Bold</vt:lpstr>
      <vt:lpstr>IBM Plex Sans Bold</vt:lpstr>
      <vt:lpstr>TT Rounds Condensed Bold</vt:lpstr>
      <vt:lpstr>DM Sans</vt:lpstr>
      <vt:lpstr>Arial</vt:lpstr>
      <vt:lpstr>Aptos Display</vt:lpstr>
      <vt:lpstr>Arimo Bold</vt:lpstr>
      <vt:lpstr>Oswald Bold Italics</vt:lpstr>
      <vt:lpstr>Archivo Black Bold</vt:lpstr>
      <vt:lpstr>Archivo Black</vt:lpstr>
      <vt:lpstr>Canva Sans Bold</vt:lpstr>
      <vt:lpstr>Arimo</vt:lpstr>
      <vt:lpstr>Trirong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 PATIL COLLEGE OF ENGINEERING, AKURDI (cs)  (3).pptx</dc:title>
  <cp:lastModifiedBy>Himanshu Gaikwad</cp:lastModifiedBy>
  <cp:revision>10</cp:revision>
  <dcterms:created xsi:type="dcterms:W3CDTF">2006-08-16T00:00:00Z</dcterms:created>
  <dcterms:modified xsi:type="dcterms:W3CDTF">2024-04-29T03:55:51Z</dcterms:modified>
  <dc:identifier>DAF8MR9-dt8</dc:identifier>
</cp:coreProperties>
</file>